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7" r:id="rId2"/>
    <p:sldId id="391" r:id="rId3"/>
    <p:sldId id="433" r:id="rId4"/>
    <p:sldId id="434" r:id="rId5"/>
    <p:sldId id="432" r:id="rId6"/>
    <p:sldId id="390" r:id="rId7"/>
    <p:sldId id="406" r:id="rId8"/>
    <p:sldId id="448" r:id="rId9"/>
    <p:sldId id="368" r:id="rId10"/>
    <p:sldId id="435" r:id="rId11"/>
    <p:sldId id="416" r:id="rId12"/>
    <p:sldId id="419" r:id="rId13"/>
    <p:sldId id="418" r:id="rId14"/>
    <p:sldId id="422" r:id="rId15"/>
    <p:sldId id="430" r:id="rId16"/>
    <p:sldId id="428" r:id="rId17"/>
    <p:sldId id="445" r:id="rId18"/>
    <p:sldId id="449" r:id="rId19"/>
    <p:sldId id="457" r:id="rId20"/>
    <p:sldId id="429" r:id="rId21"/>
    <p:sldId id="446" r:id="rId22"/>
    <p:sldId id="447" r:id="rId23"/>
    <p:sldId id="459" r:id="rId24"/>
    <p:sldId id="458" r:id="rId25"/>
    <p:sldId id="441" r:id="rId26"/>
    <p:sldId id="437" r:id="rId27"/>
    <p:sldId id="442" r:id="rId28"/>
    <p:sldId id="443" r:id="rId29"/>
    <p:sldId id="405" r:id="rId30"/>
    <p:sldId id="404" r:id="rId31"/>
    <p:sldId id="403" r:id="rId32"/>
    <p:sldId id="400" r:id="rId33"/>
    <p:sldId id="450" r:id="rId34"/>
    <p:sldId id="456" r:id="rId35"/>
    <p:sldId id="454" r:id="rId36"/>
    <p:sldId id="455" r:id="rId37"/>
    <p:sldId id="463" r:id="rId38"/>
    <p:sldId id="460" r:id="rId39"/>
    <p:sldId id="464" r:id="rId40"/>
    <p:sldId id="461" r:id="rId41"/>
    <p:sldId id="465" r:id="rId42"/>
    <p:sldId id="462" r:id="rId43"/>
    <p:sldId id="466" r:id="rId44"/>
    <p:sldId id="467" r:id="rId4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953" autoAdjust="0"/>
    <p:restoredTop sz="84088" autoAdjust="0"/>
  </p:normalViewPr>
  <p:slideViewPr>
    <p:cSldViewPr snapToGrid="0">
      <p:cViewPr>
        <p:scale>
          <a:sx n="75" d="100"/>
          <a:sy n="75" d="100"/>
        </p:scale>
        <p:origin x="-2064" y="-642"/>
      </p:cViewPr>
      <p:guideLst>
        <p:guide orient="horz" pos="2160"/>
        <p:guide pos="2880"/>
      </p:guideLst>
    </p:cSldViewPr>
  </p:slideViewPr>
  <p:outlineViewPr>
    <p:cViewPr>
      <p:scale>
        <a:sx n="33" d="100"/>
        <a:sy n="33" d="100"/>
      </p:scale>
      <p:origin x="0" y="3624"/>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FE9230-69F3-4C6A-81D6-E66EA4936AB5}" type="datetimeFigureOut">
              <a:rPr lang="zh-TW" altLang="en-US" smtClean="0"/>
              <a:pPr/>
              <a:t>2015/7/30</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CBC45E-2158-4C74-9787-E2EE30180D7D}" type="slidenum">
              <a:rPr lang="zh-TW" altLang="en-US" smtClean="0"/>
              <a:pPr/>
              <a:t>‹#›</a:t>
            </a:fld>
            <a:endParaRPr lang="zh-TW" altLang="en-US"/>
          </a:p>
        </p:txBody>
      </p:sp>
    </p:spTree>
    <p:extLst>
      <p:ext uri="{BB962C8B-B14F-4D97-AF65-F5344CB8AC3E}">
        <p14:creationId xmlns:p14="http://schemas.microsoft.com/office/powerpoint/2010/main" xmlns="" val="4244332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這次的講座 </a:t>
            </a:r>
            <a:r>
              <a:rPr lang="en-US" altLang="zh-TW" dirty="0" smtClean="0"/>
              <a:t>PI</a:t>
            </a:r>
            <a:r>
              <a:rPr lang="zh-TW" altLang="en-US" dirty="0" smtClean="0"/>
              <a:t> </a:t>
            </a:r>
            <a:r>
              <a:rPr lang="en-US" altLang="zh-TW" dirty="0" smtClean="0"/>
              <a:t>2</a:t>
            </a:r>
            <a:r>
              <a:rPr lang="zh-TW" altLang="en-US" dirty="0" smtClean="0"/>
              <a:t> 所使用藍芽裝置通訊大家因該都有基本的概念了，</a:t>
            </a:r>
            <a:endParaRPr lang="en-US" altLang="zh-TW" dirty="0" smtClean="0"/>
          </a:p>
          <a:p>
            <a:r>
              <a:rPr lang="zh-TW" altLang="en-US" dirty="0" smtClean="0"/>
              <a:t>再來呢我將帶大家進入到軟體開發，主題大家因該都有看到就是用藍芽手機去玩自己的</a:t>
            </a:r>
            <a:r>
              <a:rPr lang="en-US" altLang="zh-TW" dirty="0" smtClean="0"/>
              <a:t>Raspberry</a:t>
            </a:r>
            <a:r>
              <a:rPr lang="zh-TW" altLang="en-US" dirty="0" smtClean="0"/>
              <a:t>，</a:t>
            </a:r>
            <a:endParaRPr lang="en-US" altLang="zh-TW" dirty="0" smtClean="0"/>
          </a:p>
          <a:p>
            <a:r>
              <a:rPr lang="zh-TW" altLang="en-US" dirty="0" smtClean="0"/>
              <a:t>到底要用玩呢</a:t>
            </a:r>
            <a:r>
              <a:rPr lang="en-US" altLang="zh-TW" dirty="0" smtClean="0"/>
              <a:t>?</a:t>
            </a:r>
          </a:p>
          <a:p>
            <a:endParaRPr lang="en-US" altLang="zh-TW" dirty="0" smtClean="0"/>
          </a:p>
          <a:p>
            <a:endParaRPr lang="en-US" altLang="zh-TW" dirty="0" smtClean="0"/>
          </a:p>
          <a:p>
            <a:r>
              <a:rPr lang="zh-TW" altLang="en-US" dirty="0" smtClean="0"/>
              <a:t>大家好，接下來實驗是要為大家介紹</a:t>
            </a:r>
            <a:r>
              <a:rPr lang="en-US" altLang="zh-TW" dirty="0" smtClean="0"/>
              <a:t>app</a:t>
            </a:r>
            <a:r>
              <a:rPr lang="zh-TW" altLang="en-US" dirty="0" smtClean="0"/>
              <a:t> </a:t>
            </a:r>
            <a:r>
              <a:rPr lang="en-US" altLang="zh-TW" dirty="0" smtClean="0"/>
              <a:t>inventor</a:t>
            </a:r>
            <a:r>
              <a:rPr lang="zh-TW" altLang="en-US" dirty="0" smtClean="0"/>
              <a:t>，</a:t>
            </a:r>
            <a:endParaRPr lang="en-US" altLang="zh-TW" dirty="0" smtClean="0"/>
          </a:p>
        </p:txBody>
      </p:sp>
      <p:sp>
        <p:nvSpPr>
          <p:cNvPr id="4" name="投影片編號版面配置區 3"/>
          <p:cNvSpPr>
            <a:spLocks noGrp="1"/>
          </p:cNvSpPr>
          <p:nvPr>
            <p:ph type="sldNum" sz="quarter" idx="10"/>
          </p:nvPr>
        </p:nvSpPr>
        <p:spPr/>
        <p:txBody>
          <a:bodyPr/>
          <a:lstStyle/>
          <a:p>
            <a:fld id="{D8A4CC51-802A-476F-92AB-DCA649333C42}" type="slidenum">
              <a:rPr lang="zh-TW" altLang="en-US" smtClean="0"/>
              <a:pPr/>
              <a:t>1</a:t>
            </a:fld>
            <a:endParaRPr lang="zh-TW" altLang="en-US"/>
          </a:p>
        </p:txBody>
      </p:sp>
    </p:spTree>
    <p:extLst>
      <p:ext uri="{BB962C8B-B14F-4D97-AF65-F5344CB8AC3E}">
        <p14:creationId xmlns:p14="http://schemas.microsoft.com/office/powerpoint/2010/main" xmlns="" val="3874642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第三套這是主題的重點，也是我個人最推薦的</a:t>
            </a:r>
            <a:r>
              <a:rPr lang="en-US" altLang="zh-TW" dirty="0" smtClean="0"/>
              <a:t>APP</a:t>
            </a:r>
            <a:r>
              <a:rPr lang="zh-TW" altLang="en-US" dirty="0" smtClean="0"/>
              <a:t>開發平台，</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14</a:t>
            </a:fld>
            <a:endParaRPr lang="zh-TW" altLang="en-US"/>
          </a:p>
        </p:txBody>
      </p:sp>
    </p:spTree>
    <p:extLst>
      <p:ext uri="{BB962C8B-B14F-4D97-AF65-F5344CB8AC3E}">
        <p14:creationId xmlns:p14="http://schemas.microsoft.com/office/powerpoint/2010/main" xmlns="" val="2301313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228600" indent="-228600">
              <a:buNone/>
            </a:pP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剛剛說明了我為啥麼會選擇</a:t>
            </a:r>
            <a:r>
              <a:rPr lang="en-US" altLang="zh-TW" sz="1200" b="0" i="0" kern="1200" dirty="0" smtClean="0">
                <a:solidFill>
                  <a:schemeClr val="tx1"/>
                </a:solidFill>
                <a:latin typeface="+mn-lt"/>
                <a:ea typeface="+mn-ea"/>
                <a:cs typeface="+mn-cs"/>
              </a:rPr>
              <a:t>MIT</a:t>
            </a:r>
            <a:r>
              <a:rPr lang="zh-TW" altLang="en-US" sz="1200" b="0" i="0" kern="1200" dirty="0" smtClean="0">
                <a:solidFill>
                  <a:schemeClr val="tx1"/>
                </a:solidFill>
                <a:latin typeface="+mn-lt"/>
                <a:ea typeface="+mn-ea"/>
                <a:cs typeface="+mn-cs"/>
              </a:rPr>
              <a:t>所開發的</a:t>
            </a:r>
            <a:r>
              <a:rPr lang="en-US" altLang="zh-TW" sz="1200" b="0" i="0" kern="1200" dirty="0" smtClean="0">
                <a:solidFill>
                  <a:schemeClr val="tx1"/>
                </a:solidFill>
                <a:latin typeface="+mn-lt"/>
                <a:ea typeface="+mn-ea"/>
                <a:cs typeface="+mn-cs"/>
              </a:rPr>
              <a:t>APP</a:t>
            </a:r>
            <a:r>
              <a:rPr lang="zh-TW" altLang="en-US" sz="1200" b="0" i="0" kern="1200" dirty="0" smtClean="0">
                <a:solidFill>
                  <a:schemeClr val="tx1"/>
                </a:solidFill>
                <a:latin typeface="+mn-lt"/>
                <a:ea typeface="+mn-ea"/>
                <a:cs typeface="+mn-cs"/>
              </a:rPr>
              <a:t> </a:t>
            </a:r>
            <a:r>
              <a:rPr lang="en-US" dirty="0" smtClean="0"/>
              <a:t>Inventor</a:t>
            </a:r>
            <a:r>
              <a:rPr lang="zh-TW" altLang="en-US" dirty="0" smtClean="0"/>
              <a:t>，大家因該會很想知道到底</a:t>
            </a:r>
            <a:r>
              <a:rPr lang="en-US" altLang="zh-TW" dirty="0" smtClean="0"/>
              <a:t>APP</a:t>
            </a:r>
            <a:r>
              <a:rPr lang="zh-TW" altLang="en-US" dirty="0" smtClean="0"/>
              <a:t> </a:t>
            </a:r>
            <a:r>
              <a:rPr lang="en-US" dirty="0" smtClean="0"/>
              <a:t>Inventor</a:t>
            </a:r>
            <a:r>
              <a:rPr lang="zh-TW" altLang="en-US" dirty="0" smtClean="0"/>
              <a:t>到底多好用，開發要多久</a:t>
            </a:r>
            <a:r>
              <a:rPr lang="en-US" altLang="zh-TW" dirty="0" smtClean="0"/>
              <a:t>?</a:t>
            </a:r>
          </a:p>
          <a:p>
            <a:pPr marL="228600" indent="-228600">
              <a:buNone/>
            </a:pP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在這邊，我們將為你一一解答你所想的問題，</a:t>
            </a:r>
            <a:endParaRPr lang="en-US" altLang="zh-TW" sz="1200" b="0" i="0" kern="1200" dirty="0" smtClean="0">
              <a:solidFill>
                <a:schemeClr val="tx1"/>
              </a:solidFill>
              <a:latin typeface="+mn-lt"/>
              <a:ea typeface="+mn-ea"/>
              <a:cs typeface="+mn-cs"/>
            </a:endParaRPr>
          </a:p>
          <a:p>
            <a:pPr marL="228600" indent="-228600">
              <a:buNone/>
            </a:pPr>
            <a:r>
              <a:rPr lang="en-US" altLang="zh-TW" sz="1200" b="0" i="0" kern="1200" dirty="0" smtClean="0">
                <a:solidFill>
                  <a:schemeClr val="tx1"/>
                </a:solidFill>
                <a:latin typeface="+mn-lt"/>
                <a:ea typeface="+mn-ea"/>
                <a:cs typeface="+mn-cs"/>
              </a:rPr>
              <a:t>	</a:t>
            </a:r>
          </a:p>
          <a:p>
            <a:pPr marL="228600" indent="-228600">
              <a:buNone/>
            </a:pPr>
            <a:r>
              <a:rPr lang="en-US" altLang="zh-TW" sz="1200" b="0" i="0" kern="1200" dirty="0" smtClean="0">
                <a:solidFill>
                  <a:schemeClr val="tx1"/>
                </a:solidFill>
                <a:latin typeface="+mn-lt"/>
                <a:ea typeface="+mn-ea"/>
                <a:cs typeface="+mn-cs"/>
              </a:rPr>
              <a:t>	APP</a:t>
            </a:r>
            <a:r>
              <a:rPr lang="zh-TW" altLang="en-US" sz="1200" b="0" i="0" kern="1200" baseline="0" dirty="0" smtClean="0">
                <a:solidFill>
                  <a:schemeClr val="tx1"/>
                </a:solidFill>
                <a:latin typeface="+mn-lt"/>
                <a:ea typeface="+mn-ea"/>
                <a:cs typeface="+mn-cs"/>
              </a:rPr>
              <a:t> </a:t>
            </a:r>
            <a:r>
              <a:rPr lang="en-US" dirty="0" smtClean="0"/>
              <a:t>Inventor</a:t>
            </a:r>
            <a:r>
              <a:rPr lang="zh-TW" altLang="en-US" baseline="0" dirty="0" smtClean="0"/>
              <a:t> </a:t>
            </a:r>
            <a:r>
              <a:rPr lang="zh-TW" altLang="en-US" dirty="0" smtClean="0"/>
              <a:t>打開的第一眼就如上圖所示一樣，我在這邊把他分成五大分類</a:t>
            </a:r>
            <a:endParaRPr lang="en-US" altLang="zh-TW" sz="1200" b="0" i="0" kern="1200" dirty="0" smtClean="0">
              <a:solidFill>
                <a:schemeClr val="tx1"/>
              </a:solidFill>
              <a:latin typeface="+mn-lt"/>
              <a:ea typeface="+mn-ea"/>
              <a:cs typeface="+mn-cs"/>
            </a:endParaRPr>
          </a:p>
          <a:p>
            <a:pPr marL="228600" indent="-228600">
              <a:buAutoNum type="arabicParenBoth"/>
            </a:pPr>
            <a:r>
              <a:rPr lang="en-US" altLang="zh-TW" sz="1200" b="0" i="0" kern="1200" dirty="0" smtClean="0">
                <a:solidFill>
                  <a:schemeClr val="tx1"/>
                </a:solidFill>
                <a:latin typeface="+mn-lt"/>
                <a:ea typeface="+mn-ea"/>
                <a:cs typeface="+mn-cs"/>
              </a:rPr>
              <a:t>Palette(</a:t>
            </a:r>
            <a:r>
              <a:rPr lang="zh-TW" altLang="en-US" sz="1200" b="0" i="0" kern="1200" dirty="0" smtClean="0">
                <a:solidFill>
                  <a:schemeClr val="tx1"/>
                </a:solidFill>
                <a:latin typeface="+mn-lt"/>
                <a:ea typeface="+mn-ea"/>
                <a:cs typeface="+mn-cs"/>
              </a:rPr>
              <a:t>開發元件庫</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可以從清單選擇需要的元件，（按鈕，下拉式選單，警告提示，圖片</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等），下面還有幾個大分類如視窗編輯用的</a:t>
            </a:r>
            <a:r>
              <a:rPr lang="en-US" altLang="zh-TW" sz="1200" b="0" i="0" kern="1200" dirty="0" smtClean="0">
                <a:solidFill>
                  <a:schemeClr val="tx1"/>
                </a:solidFill>
                <a:latin typeface="+mn-lt"/>
                <a:ea typeface="+mn-ea"/>
                <a:cs typeface="+mn-cs"/>
              </a:rPr>
              <a:t>Layout</a:t>
            </a:r>
            <a:r>
              <a:rPr lang="zh-TW" altLang="en-US" sz="1200" b="0" i="0" kern="1200" dirty="0" smtClean="0">
                <a:solidFill>
                  <a:schemeClr val="tx1"/>
                </a:solidFill>
                <a:latin typeface="+mn-lt"/>
                <a:ea typeface="+mn-ea"/>
                <a:cs typeface="+mn-cs"/>
              </a:rPr>
              <a:t>，還有感測器裝置元件類別，裡面基本要用的元件應有盡有，需要甚麼功能就拉需要的元件。</a:t>
            </a:r>
            <a:endParaRPr lang="en-US" altLang="zh-TW" sz="1200" b="0" i="0" kern="1200" dirty="0" smtClean="0">
              <a:solidFill>
                <a:schemeClr val="tx1"/>
              </a:solidFill>
              <a:latin typeface="+mn-lt"/>
              <a:ea typeface="+mn-ea"/>
              <a:cs typeface="+mn-cs"/>
            </a:endParaRPr>
          </a:p>
          <a:p>
            <a:pPr marL="228600" indent="-228600">
              <a:buAutoNum type="arabicParenBoth"/>
            </a:pPr>
            <a:r>
              <a:rPr lang="en-US" altLang="zh-TW" sz="1200" b="0" i="0" kern="1200" dirty="0" smtClean="0">
                <a:solidFill>
                  <a:schemeClr val="tx1"/>
                </a:solidFill>
                <a:latin typeface="+mn-lt"/>
                <a:ea typeface="+mn-ea"/>
                <a:cs typeface="+mn-cs"/>
              </a:rPr>
              <a:t>Viewer(</a:t>
            </a:r>
            <a:r>
              <a:rPr lang="zh-TW" altLang="en-US" sz="1200" b="0" i="0" kern="1200" dirty="0" smtClean="0">
                <a:solidFill>
                  <a:schemeClr val="tx1"/>
                </a:solidFill>
                <a:latin typeface="+mn-lt"/>
                <a:ea typeface="+mn-ea"/>
                <a:cs typeface="+mn-cs"/>
              </a:rPr>
              <a:t>開發設計區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擺放相關應用元件的地方，您可以編輯應用程式大致的外觀。若想要看到應 用程式實際的畫面，您需要將 </a:t>
            </a:r>
            <a:r>
              <a:rPr lang="en-US" altLang="zh-TW" sz="1200" b="0" i="0" kern="1200" dirty="0" smtClean="0">
                <a:solidFill>
                  <a:schemeClr val="tx1"/>
                </a:solidFill>
                <a:latin typeface="+mn-lt"/>
                <a:ea typeface="+mn-ea"/>
                <a:cs typeface="+mn-cs"/>
              </a:rPr>
              <a:t>App </a:t>
            </a:r>
            <a:r>
              <a:rPr lang="zh-TW" altLang="en-US" sz="1200" b="0" i="0" kern="1200" dirty="0" smtClean="0">
                <a:solidFill>
                  <a:schemeClr val="tx1"/>
                </a:solidFill>
                <a:latin typeface="+mn-lt"/>
                <a:ea typeface="+mn-ea"/>
                <a:cs typeface="+mn-cs"/>
              </a:rPr>
              <a:t>下載到您的 </a:t>
            </a:r>
            <a:r>
              <a:rPr lang="en-US" altLang="zh-TW" sz="1200" b="0" i="0" kern="1200" dirty="0" smtClean="0">
                <a:solidFill>
                  <a:schemeClr val="tx1"/>
                </a:solidFill>
                <a:latin typeface="+mn-lt"/>
                <a:ea typeface="+mn-ea"/>
                <a:cs typeface="+mn-cs"/>
              </a:rPr>
              <a:t>Android </a:t>
            </a:r>
            <a:r>
              <a:rPr lang="zh-TW" altLang="en-US" sz="1200" b="0" i="0" kern="1200" dirty="0" smtClean="0">
                <a:solidFill>
                  <a:schemeClr val="tx1"/>
                </a:solidFill>
                <a:latin typeface="+mn-lt"/>
                <a:ea typeface="+mn-ea"/>
                <a:cs typeface="+mn-cs"/>
              </a:rPr>
              <a:t>行動裝置，或是透 過 </a:t>
            </a:r>
            <a:r>
              <a:rPr lang="en-US" altLang="zh-TW" sz="1200" b="0" i="0" kern="1200" dirty="0" smtClean="0">
                <a:solidFill>
                  <a:schemeClr val="tx1"/>
                </a:solidFill>
                <a:latin typeface="+mn-lt"/>
                <a:ea typeface="+mn-ea"/>
                <a:cs typeface="+mn-cs"/>
              </a:rPr>
              <a:t>Android emulator </a:t>
            </a:r>
            <a:r>
              <a:rPr lang="zh-TW" altLang="en-US" sz="1200" b="0" i="0" kern="1200" dirty="0" smtClean="0">
                <a:solidFill>
                  <a:schemeClr val="tx1"/>
                </a:solidFill>
                <a:latin typeface="+mn-lt"/>
                <a:ea typeface="+mn-ea"/>
                <a:cs typeface="+mn-cs"/>
              </a:rPr>
              <a:t>模擬器檢視。</a:t>
            </a:r>
            <a:endParaRPr lang="en-US" altLang="zh-TW" sz="1200" b="0" i="0" kern="1200" dirty="0" smtClean="0">
              <a:solidFill>
                <a:schemeClr val="tx1"/>
              </a:solidFill>
              <a:latin typeface="+mn-lt"/>
              <a:ea typeface="+mn-ea"/>
              <a:cs typeface="+mn-cs"/>
            </a:endParaRPr>
          </a:p>
          <a:p>
            <a:r>
              <a:rPr lang="zh-TW" altLang="en-US" sz="1200" b="0" i="0" kern="1200" dirty="0" smtClean="0">
                <a:solidFill>
                  <a:schemeClr val="tx1"/>
                </a:solidFill>
                <a:latin typeface="+mn-lt"/>
                <a:ea typeface="+mn-ea"/>
                <a:cs typeface="+mn-cs"/>
              </a:rPr>
              <a:t> </a:t>
            </a:r>
            <a:r>
              <a:rPr lang="en-US" altLang="zh-TW" sz="1200" b="0" i="0" kern="1200" dirty="0" smtClean="0">
                <a:solidFill>
                  <a:schemeClr val="tx1"/>
                </a:solidFill>
                <a:latin typeface="+mn-lt"/>
                <a:ea typeface="+mn-ea"/>
                <a:cs typeface="+mn-cs"/>
              </a:rPr>
              <a:t>(3) Components(</a:t>
            </a:r>
            <a:r>
              <a:rPr lang="zh-TW" altLang="en-US" sz="1200" b="0" i="0" kern="1200" dirty="0" smtClean="0">
                <a:solidFill>
                  <a:schemeClr val="tx1"/>
                </a:solidFill>
                <a:latin typeface="+mn-lt"/>
                <a:ea typeface="+mn-ea"/>
                <a:cs typeface="+mn-cs"/>
              </a:rPr>
              <a:t>應用元件區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此區列出專案中使用到的元件，您可以在此修改元件名稱，或是刪除元件。 新的專案應該只有一個 </a:t>
            </a:r>
            <a:r>
              <a:rPr lang="en-US" altLang="zh-TW" sz="1200" b="0" i="0" kern="1200" dirty="0" smtClean="0">
                <a:solidFill>
                  <a:schemeClr val="tx1"/>
                </a:solidFill>
                <a:latin typeface="+mn-lt"/>
                <a:ea typeface="+mn-ea"/>
                <a:cs typeface="+mn-cs"/>
              </a:rPr>
              <a:t>Screen1 </a:t>
            </a:r>
            <a:r>
              <a:rPr lang="zh-TW" altLang="en-US" sz="1200" b="0" i="0" kern="1200" dirty="0" smtClean="0">
                <a:solidFill>
                  <a:schemeClr val="tx1"/>
                </a:solidFill>
                <a:latin typeface="+mn-lt"/>
                <a:ea typeface="+mn-ea"/>
                <a:cs typeface="+mn-cs"/>
              </a:rPr>
              <a:t>元件，實際上 </a:t>
            </a:r>
            <a:r>
              <a:rPr lang="en-US" altLang="zh-TW" sz="1200" b="0" i="0" kern="1200" dirty="0" smtClean="0">
                <a:solidFill>
                  <a:schemeClr val="tx1"/>
                </a:solidFill>
                <a:latin typeface="+mn-lt"/>
                <a:ea typeface="+mn-ea"/>
                <a:cs typeface="+mn-cs"/>
              </a:rPr>
              <a:t>Screen1 </a:t>
            </a:r>
            <a:r>
              <a:rPr lang="zh-TW" altLang="en-US" sz="1200" b="0" i="0" kern="1200" dirty="0" smtClean="0">
                <a:solidFill>
                  <a:schemeClr val="tx1"/>
                </a:solidFill>
                <a:latin typeface="+mn-lt"/>
                <a:ea typeface="+mn-ea"/>
                <a:cs typeface="+mn-cs"/>
              </a:rPr>
              <a:t>元件就是行動裝置 的螢幕，稍後您拖曳到 </a:t>
            </a:r>
            <a:r>
              <a:rPr lang="en-US" altLang="zh-TW" sz="1200" b="0" i="0" kern="1200" dirty="0" smtClean="0">
                <a:solidFill>
                  <a:schemeClr val="tx1"/>
                </a:solidFill>
                <a:latin typeface="+mn-lt"/>
                <a:ea typeface="+mn-ea"/>
                <a:cs typeface="+mn-cs"/>
              </a:rPr>
              <a:t>Viewer </a:t>
            </a:r>
            <a:r>
              <a:rPr lang="zh-TW" altLang="en-US" sz="1200" b="0" i="0" kern="1200" dirty="0" smtClean="0">
                <a:solidFill>
                  <a:schemeClr val="tx1"/>
                </a:solidFill>
                <a:latin typeface="+mn-lt"/>
                <a:ea typeface="+mn-ea"/>
                <a:cs typeface="+mn-cs"/>
              </a:rPr>
              <a:t>的任何元件都會顯示在這個元件清單。選取 元件時，按下 </a:t>
            </a:r>
            <a:r>
              <a:rPr lang="en-US" altLang="zh-TW" sz="1200" b="0" i="0" kern="1200" dirty="0" smtClean="0">
                <a:solidFill>
                  <a:schemeClr val="tx1"/>
                </a:solidFill>
                <a:latin typeface="+mn-lt"/>
                <a:ea typeface="+mn-ea"/>
                <a:cs typeface="+mn-cs"/>
              </a:rPr>
              <a:t>Rename </a:t>
            </a:r>
            <a:r>
              <a:rPr lang="zh-TW" altLang="en-US" sz="1200" b="0" i="0" kern="1200" dirty="0" smtClean="0">
                <a:solidFill>
                  <a:schemeClr val="tx1"/>
                </a:solidFill>
                <a:latin typeface="+mn-lt"/>
                <a:ea typeface="+mn-ea"/>
                <a:cs typeface="+mn-cs"/>
              </a:rPr>
              <a:t>按鈕可修改元件名稱，按下 </a:t>
            </a:r>
            <a:r>
              <a:rPr lang="en-US" altLang="zh-TW" sz="1200" b="0" i="0" kern="1200" dirty="0" smtClean="0">
                <a:solidFill>
                  <a:schemeClr val="tx1"/>
                </a:solidFill>
                <a:latin typeface="+mn-lt"/>
                <a:ea typeface="+mn-ea"/>
                <a:cs typeface="+mn-cs"/>
              </a:rPr>
              <a:t>Delete </a:t>
            </a:r>
            <a:r>
              <a:rPr lang="zh-TW" altLang="en-US" sz="1200" b="0" i="0" kern="1200" dirty="0" smtClean="0">
                <a:solidFill>
                  <a:schemeClr val="tx1"/>
                </a:solidFill>
                <a:latin typeface="+mn-lt"/>
                <a:ea typeface="+mn-ea"/>
                <a:cs typeface="+mn-cs"/>
              </a:rPr>
              <a:t>按鈕可刪除此 元件。</a:t>
            </a:r>
            <a:endParaRPr lang="en-US" altLang="zh-TW" sz="1200" b="0" i="0" kern="1200" dirty="0" smtClean="0">
              <a:solidFill>
                <a:schemeClr val="tx1"/>
              </a:solidFill>
              <a:latin typeface="+mn-lt"/>
              <a:ea typeface="+mn-ea"/>
              <a:cs typeface="+mn-cs"/>
            </a:endParaRPr>
          </a:p>
          <a:p>
            <a:r>
              <a:rPr lang="en-US" altLang="zh-TW" sz="1200" b="0" i="0" kern="1200" dirty="0" smtClean="0">
                <a:solidFill>
                  <a:schemeClr val="tx1"/>
                </a:solidFill>
                <a:latin typeface="+mn-lt"/>
                <a:ea typeface="+mn-ea"/>
                <a:cs typeface="+mn-cs"/>
              </a:rPr>
              <a:t>(4) Media(</a:t>
            </a:r>
            <a:r>
              <a:rPr lang="zh-TW" altLang="en-US" sz="1200" b="0" i="0" kern="1200" dirty="0" smtClean="0">
                <a:solidFill>
                  <a:schemeClr val="tx1"/>
                </a:solidFill>
                <a:latin typeface="+mn-lt"/>
                <a:ea typeface="+mn-ea"/>
                <a:cs typeface="+mn-cs"/>
              </a:rPr>
              <a:t>媒體清單區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顯示專案中使用的媒體檔案，新的專案沒有任何的媒體檔案，所以目前是空 的，稍後上傳的圖片、聲音檔案都將會顯示在這個媒體清單。 </a:t>
            </a:r>
            <a:r>
              <a:rPr lang="en-US" altLang="zh-TW" sz="1200" b="0" i="0" kern="1200" dirty="0" smtClean="0">
                <a:solidFill>
                  <a:schemeClr val="tx1"/>
                </a:solidFill>
                <a:latin typeface="+mn-lt"/>
                <a:ea typeface="+mn-ea"/>
                <a:cs typeface="+mn-cs"/>
              </a:rPr>
              <a:t>(5) Properties(</a:t>
            </a:r>
            <a:r>
              <a:rPr lang="zh-TW" altLang="en-US" sz="1200" b="0" i="0" kern="1200" dirty="0" smtClean="0">
                <a:solidFill>
                  <a:schemeClr val="tx1"/>
                </a:solidFill>
                <a:latin typeface="+mn-lt"/>
                <a:ea typeface="+mn-ea"/>
                <a:cs typeface="+mn-cs"/>
              </a:rPr>
              <a:t>元件屬性設定區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針對你所選擇的元件顯示此元件的屬性，當您點選檢視器中的元件時，您可 以在這裡檢視或修改元件的屬性，例如設定螢幕元件的背景顏色、按鈕元件 的大小等。</a:t>
            </a:r>
            <a:endParaRPr lang="en-US" altLang="zh-TW" sz="1200" b="0" i="0" kern="1200" dirty="0" smtClean="0">
              <a:solidFill>
                <a:schemeClr val="tx1"/>
              </a:solidFill>
              <a:latin typeface="+mn-lt"/>
              <a:ea typeface="+mn-ea"/>
              <a:cs typeface="+mn-cs"/>
            </a:endParaRPr>
          </a:p>
          <a:p>
            <a:r>
              <a:rPr lang="zh-TW" altLang="en-US" sz="1200" b="0" i="0" kern="1200" dirty="0" smtClean="0">
                <a:solidFill>
                  <a:schemeClr val="tx1"/>
                </a:solidFill>
                <a:latin typeface="+mn-lt"/>
                <a:ea typeface="+mn-ea"/>
                <a:cs typeface="+mn-cs"/>
              </a:rPr>
              <a:t> </a:t>
            </a:r>
            <a:r>
              <a:rPr lang="en-US" altLang="zh-TW" sz="1200" b="0" i="0" kern="1200" dirty="0" smtClean="0">
                <a:solidFill>
                  <a:schemeClr val="tx1"/>
                </a:solidFill>
                <a:latin typeface="+mn-lt"/>
                <a:ea typeface="+mn-ea"/>
                <a:cs typeface="+mn-cs"/>
              </a:rPr>
              <a:t>(6) Screen </a:t>
            </a:r>
            <a:r>
              <a:rPr lang="zh-TW" altLang="en-US" sz="1200" b="0" i="0" kern="1200" dirty="0" smtClean="0">
                <a:solidFill>
                  <a:schemeClr val="tx1"/>
                </a:solidFill>
                <a:latin typeface="+mn-lt"/>
                <a:ea typeface="+mn-ea"/>
                <a:cs typeface="+mn-cs"/>
              </a:rPr>
              <a:t>手機畫面選擇區 一個專案可以有多個畫面。可以在此選擇畫面、新增畫面及刪除畫面。 </a:t>
            </a:r>
            <a:endParaRPr lang="en-US" altLang="zh-TW" sz="1200" b="0" i="0" kern="1200" dirty="0" smtClean="0">
              <a:solidFill>
                <a:schemeClr val="tx1"/>
              </a:solidFill>
              <a:latin typeface="+mn-lt"/>
              <a:ea typeface="+mn-ea"/>
              <a:cs typeface="+mn-cs"/>
            </a:endParaRPr>
          </a:p>
          <a:p>
            <a:r>
              <a:rPr lang="en-US" altLang="zh-TW" sz="1200" b="0" i="0" kern="1200" dirty="0" smtClean="0">
                <a:solidFill>
                  <a:schemeClr val="tx1"/>
                </a:solidFill>
                <a:latin typeface="+mn-lt"/>
                <a:ea typeface="+mn-ea"/>
                <a:cs typeface="+mn-cs"/>
              </a:rPr>
              <a:t>(7) Blocks(</a:t>
            </a:r>
            <a:r>
              <a:rPr lang="zh-TW" altLang="en-US" sz="1200" b="0" i="0" kern="1200" dirty="0" smtClean="0">
                <a:solidFill>
                  <a:schemeClr val="tx1"/>
                </a:solidFill>
                <a:latin typeface="+mn-lt"/>
                <a:ea typeface="+mn-ea"/>
                <a:cs typeface="+mn-cs"/>
              </a:rPr>
              <a:t>開啟拼塊編輯器</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按下此鍵將會開啟拼塊編輯器作業。</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16</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228600" indent="-228600">
              <a:buAutoNum type="arabicParenBoth"/>
            </a:pPr>
            <a:r>
              <a:rPr lang="en-US" altLang="zh-TW" sz="1200" b="0" i="0" kern="1200" dirty="0" smtClean="0">
                <a:solidFill>
                  <a:schemeClr val="tx1"/>
                </a:solidFill>
                <a:latin typeface="+mn-lt"/>
                <a:ea typeface="+mn-ea"/>
                <a:cs typeface="+mn-cs"/>
              </a:rPr>
              <a:t>Palette(</a:t>
            </a:r>
            <a:r>
              <a:rPr lang="zh-TW" altLang="en-US" sz="1200" b="0" i="0" kern="1200" dirty="0" smtClean="0">
                <a:solidFill>
                  <a:schemeClr val="tx1"/>
                </a:solidFill>
                <a:latin typeface="+mn-lt"/>
                <a:ea typeface="+mn-ea"/>
                <a:cs typeface="+mn-cs"/>
              </a:rPr>
              <a:t>開發元件庫</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可以從 </a:t>
            </a:r>
            <a:r>
              <a:rPr lang="en-US" altLang="zh-TW" sz="1200" b="0" i="0" kern="1200" dirty="0" smtClean="0">
                <a:solidFill>
                  <a:schemeClr val="tx1"/>
                </a:solidFill>
                <a:latin typeface="+mn-lt"/>
                <a:ea typeface="+mn-ea"/>
                <a:cs typeface="+mn-cs"/>
              </a:rPr>
              <a:t>Palette </a:t>
            </a:r>
            <a:r>
              <a:rPr lang="zh-TW" altLang="en-US" sz="1200" b="0" i="0" kern="1200" dirty="0" smtClean="0">
                <a:solidFill>
                  <a:schemeClr val="tx1"/>
                </a:solidFill>
                <a:latin typeface="+mn-lt"/>
                <a:ea typeface="+mn-ea"/>
                <a:cs typeface="+mn-cs"/>
              </a:rPr>
              <a:t>的清單選擇需要的元件，預設只會顯示 </a:t>
            </a:r>
            <a:r>
              <a:rPr lang="en-US" altLang="zh-TW" sz="1200" b="0" i="0" kern="1200" dirty="0" smtClean="0">
                <a:solidFill>
                  <a:schemeClr val="tx1"/>
                </a:solidFill>
                <a:latin typeface="+mn-lt"/>
                <a:ea typeface="+mn-ea"/>
                <a:cs typeface="+mn-cs"/>
              </a:rPr>
              <a:t>Basic </a:t>
            </a:r>
            <a:r>
              <a:rPr lang="zh-TW" altLang="en-US" sz="1200" b="0" i="0" kern="1200" dirty="0" smtClean="0">
                <a:solidFill>
                  <a:schemeClr val="tx1"/>
                </a:solidFill>
                <a:latin typeface="+mn-lt"/>
                <a:ea typeface="+mn-ea"/>
                <a:cs typeface="+mn-cs"/>
              </a:rPr>
              <a:t>基本元件的項 目，點選各分類的標籤（例如 </a:t>
            </a:r>
            <a:r>
              <a:rPr lang="en-US" altLang="zh-TW" sz="1200" b="0" i="0" kern="1200" dirty="0" smtClean="0">
                <a:solidFill>
                  <a:schemeClr val="tx1"/>
                </a:solidFill>
                <a:latin typeface="+mn-lt"/>
                <a:ea typeface="+mn-ea"/>
                <a:cs typeface="+mn-cs"/>
              </a:rPr>
              <a:t>Media</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Animation</a:t>
            </a:r>
            <a:r>
              <a:rPr lang="zh-TW" altLang="en-US" sz="1200" b="0" i="0" kern="1200" dirty="0" smtClean="0">
                <a:solidFill>
                  <a:schemeClr val="tx1"/>
                </a:solidFill>
                <a:latin typeface="+mn-lt"/>
                <a:ea typeface="+mn-ea"/>
                <a:cs typeface="+mn-cs"/>
              </a:rPr>
              <a:t>、</a:t>
            </a:r>
            <a:r>
              <a:rPr lang="en-US" altLang="zh-TW" sz="1200" b="0" i="0" kern="1200" dirty="0" smtClean="0">
                <a:solidFill>
                  <a:schemeClr val="tx1"/>
                </a:solidFill>
                <a:latin typeface="+mn-lt"/>
                <a:ea typeface="+mn-ea"/>
                <a:cs typeface="+mn-cs"/>
              </a:rPr>
              <a:t>Social </a:t>
            </a:r>
            <a:r>
              <a:rPr lang="zh-TW" altLang="en-US" sz="1200" b="0" i="0" kern="1200" dirty="0" smtClean="0">
                <a:solidFill>
                  <a:schemeClr val="tx1"/>
                </a:solidFill>
                <a:latin typeface="+mn-lt"/>
                <a:ea typeface="+mn-ea"/>
                <a:cs typeface="+mn-cs"/>
              </a:rPr>
              <a:t>等），就能看到 其他分類底下的項目。</a:t>
            </a:r>
            <a:endParaRPr lang="en-US" altLang="zh-TW" sz="1200" b="0" i="0" kern="1200" dirty="0" smtClean="0">
              <a:solidFill>
                <a:schemeClr val="tx1"/>
              </a:solidFill>
              <a:latin typeface="+mn-lt"/>
              <a:ea typeface="+mn-ea"/>
              <a:cs typeface="+mn-cs"/>
            </a:endParaRPr>
          </a:p>
          <a:p>
            <a:pPr marL="228600" indent="-228600">
              <a:buAutoNum type="arabicParenBoth"/>
            </a:pPr>
            <a:r>
              <a:rPr lang="en-US" altLang="zh-TW" sz="1200" b="0" i="0" kern="1200" dirty="0" smtClean="0">
                <a:solidFill>
                  <a:schemeClr val="tx1"/>
                </a:solidFill>
                <a:latin typeface="+mn-lt"/>
                <a:ea typeface="+mn-ea"/>
                <a:cs typeface="+mn-cs"/>
              </a:rPr>
              <a:t>Viewer(</a:t>
            </a:r>
            <a:r>
              <a:rPr lang="zh-TW" altLang="en-US" sz="1200" b="0" i="0" kern="1200" dirty="0" smtClean="0">
                <a:solidFill>
                  <a:schemeClr val="tx1"/>
                </a:solidFill>
                <a:latin typeface="+mn-lt"/>
                <a:ea typeface="+mn-ea"/>
                <a:cs typeface="+mn-cs"/>
              </a:rPr>
              <a:t>開發設計區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擺放相關應用元件的地方，您可以編輯應用程式大致的外觀。若想要看到應 用程式實際的畫面，您需要將 </a:t>
            </a:r>
            <a:r>
              <a:rPr lang="en-US" altLang="zh-TW" sz="1200" b="0" i="0" kern="1200" dirty="0" smtClean="0">
                <a:solidFill>
                  <a:schemeClr val="tx1"/>
                </a:solidFill>
                <a:latin typeface="+mn-lt"/>
                <a:ea typeface="+mn-ea"/>
                <a:cs typeface="+mn-cs"/>
              </a:rPr>
              <a:t>App </a:t>
            </a:r>
            <a:r>
              <a:rPr lang="zh-TW" altLang="en-US" sz="1200" b="0" i="0" kern="1200" dirty="0" smtClean="0">
                <a:solidFill>
                  <a:schemeClr val="tx1"/>
                </a:solidFill>
                <a:latin typeface="+mn-lt"/>
                <a:ea typeface="+mn-ea"/>
                <a:cs typeface="+mn-cs"/>
              </a:rPr>
              <a:t>下載到您的 </a:t>
            </a:r>
            <a:r>
              <a:rPr lang="en-US" altLang="zh-TW" sz="1200" b="0" i="0" kern="1200" dirty="0" smtClean="0">
                <a:solidFill>
                  <a:schemeClr val="tx1"/>
                </a:solidFill>
                <a:latin typeface="+mn-lt"/>
                <a:ea typeface="+mn-ea"/>
                <a:cs typeface="+mn-cs"/>
              </a:rPr>
              <a:t>Android </a:t>
            </a:r>
            <a:r>
              <a:rPr lang="zh-TW" altLang="en-US" sz="1200" b="0" i="0" kern="1200" dirty="0" smtClean="0">
                <a:solidFill>
                  <a:schemeClr val="tx1"/>
                </a:solidFill>
                <a:latin typeface="+mn-lt"/>
                <a:ea typeface="+mn-ea"/>
                <a:cs typeface="+mn-cs"/>
              </a:rPr>
              <a:t>行動裝置，或是透 過 </a:t>
            </a:r>
            <a:r>
              <a:rPr lang="en-US" altLang="zh-TW" sz="1200" b="0" i="0" kern="1200" dirty="0" smtClean="0">
                <a:solidFill>
                  <a:schemeClr val="tx1"/>
                </a:solidFill>
                <a:latin typeface="+mn-lt"/>
                <a:ea typeface="+mn-ea"/>
                <a:cs typeface="+mn-cs"/>
              </a:rPr>
              <a:t>Android emulator </a:t>
            </a:r>
            <a:r>
              <a:rPr lang="zh-TW" altLang="en-US" sz="1200" b="0" i="0" kern="1200" dirty="0" smtClean="0">
                <a:solidFill>
                  <a:schemeClr val="tx1"/>
                </a:solidFill>
                <a:latin typeface="+mn-lt"/>
                <a:ea typeface="+mn-ea"/>
                <a:cs typeface="+mn-cs"/>
              </a:rPr>
              <a:t>模擬器檢視。</a:t>
            </a:r>
            <a:endParaRPr lang="en-US" altLang="zh-TW" sz="1200" b="0" i="0" kern="1200" dirty="0" smtClean="0">
              <a:solidFill>
                <a:schemeClr val="tx1"/>
              </a:solidFill>
              <a:latin typeface="+mn-lt"/>
              <a:ea typeface="+mn-ea"/>
              <a:cs typeface="+mn-cs"/>
            </a:endParaRPr>
          </a:p>
          <a:p>
            <a:r>
              <a:rPr lang="zh-TW" altLang="en-US" sz="1200" b="0" i="0" kern="1200" dirty="0" smtClean="0">
                <a:solidFill>
                  <a:schemeClr val="tx1"/>
                </a:solidFill>
                <a:latin typeface="+mn-lt"/>
                <a:ea typeface="+mn-ea"/>
                <a:cs typeface="+mn-cs"/>
              </a:rPr>
              <a:t> </a:t>
            </a:r>
            <a:r>
              <a:rPr lang="en-US" altLang="zh-TW" sz="1200" b="0" i="0" kern="1200" dirty="0" smtClean="0">
                <a:solidFill>
                  <a:schemeClr val="tx1"/>
                </a:solidFill>
                <a:latin typeface="+mn-lt"/>
                <a:ea typeface="+mn-ea"/>
                <a:cs typeface="+mn-cs"/>
              </a:rPr>
              <a:t>(3) Components(</a:t>
            </a:r>
            <a:r>
              <a:rPr lang="zh-TW" altLang="en-US" sz="1200" b="0" i="0" kern="1200" dirty="0" smtClean="0">
                <a:solidFill>
                  <a:schemeClr val="tx1"/>
                </a:solidFill>
                <a:latin typeface="+mn-lt"/>
                <a:ea typeface="+mn-ea"/>
                <a:cs typeface="+mn-cs"/>
              </a:rPr>
              <a:t>應用元件區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此區列出專案中使用到的元件，您可以在此修改元件名稱，或是刪除元件。 新的專案應該只有一個 </a:t>
            </a:r>
            <a:r>
              <a:rPr lang="en-US" altLang="zh-TW" sz="1200" b="0" i="0" kern="1200" dirty="0" smtClean="0">
                <a:solidFill>
                  <a:schemeClr val="tx1"/>
                </a:solidFill>
                <a:latin typeface="+mn-lt"/>
                <a:ea typeface="+mn-ea"/>
                <a:cs typeface="+mn-cs"/>
              </a:rPr>
              <a:t>Screen1 </a:t>
            </a:r>
            <a:r>
              <a:rPr lang="zh-TW" altLang="en-US" sz="1200" b="0" i="0" kern="1200" dirty="0" smtClean="0">
                <a:solidFill>
                  <a:schemeClr val="tx1"/>
                </a:solidFill>
                <a:latin typeface="+mn-lt"/>
                <a:ea typeface="+mn-ea"/>
                <a:cs typeface="+mn-cs"/>
              </a:rPr>
              <a:t>元件，實際上 </a:t>
            </a:r>
            <a:r>
              <a:rPr lang="en-US" altLang="zh-TW" sz="1200" b="0" i="0" kern="1200" dirty="0" smtClean="0">
                <a:solidFill>
                  <a:schemeClr val="tx1"/>
                </a:solidFill>
                <a:latin typeface="+mn-lt"/>
                <a:ea typeface="+mn-ea"/>
                <a:cs typeface="+mn-cs"/>
              </a:rPr>
              <a:t>Screen1 </a:t>
            </a:r>
            <a:r>
              <a:rPr lang="zh-TW" altLang="en-US" sz="1200" b="0" i="0" kern="1200" dirty="0" smtClean="0">
                <a:solidFill>
                  <a:schemeClr val="tx1"/>
                </a:solidFill>
                <a:latin typeface="+mn-lt"/>
                <a:ea typeface="+mn-ea"/>
                <a:cs typeface="+mn-cs"/>
              </a:rPr>
              <a:t>元件就是行動裝置 的螢幕，稍後您拖曳到 </a:t>
            </a:r>
            <a:r>
              <a:rPr lang="en-US" altLang="zh-TW" sz="1200" b="0" i="0" kern="1200" dirty="0" smtClean="0">
                <a:solidFill>
                  <a:schemeClr val="tx1"/>
                </a:solidFill>
                <a:latin typeface="+mn-lt"/>
                <a:ea typeface="+mn-ea"/>
                <a:cs typeface="+mn-cs"/>
              </a:rPr>
              <a:t>Viewer </a:t>
            </a:r>
            <a:r>
              <a:rPr lang="zh-TW" altLang="en-US" sz="1200" b="0" i="0" kern="1200" dirty="0" smtClean="0">
                <a:solidFill>
                  <a:schemeClr val="tx1"/>
                </a:solidFill>
                <a:latin typeface="+mn-lt"/>
                <a:ea typeface="+mn-ea"/>
                <a:cs typeface="+mn-cs"/>
              </a:rPr>
              <a:t>的任何元件都會顯示在這個元件清單。選取 元件時，按下 </a:t>
            </a:r>
            <a:r>
              <a:rPr lang="en-US" altLang="zh-TW" sz="1200" b="0" i="0" kern="1200" dirty="0" smtClean="0">
                <a:solidFill>
                  <a:schemeClr val="tx1"/>
                </a:solidFill>
                <a:latin typeface="+mn-lt"/>
                <a:ea typeface="+mn-ea"/>
                <a:cs typeface="+mn-cs"/>
              </a:rPr>
              <a:t>Rename </a:t>
            </a:r>
            <a:r>
              <a:rPr lang="zh-TW" altLang="en-US" sz="1200" b="0" i="0" kern="1200" dirty="0" smtClean="0">
                <a:solidFill>
                  <a:schemeClr val="tx1"/>
                </a:solidFill>
                <a:latin typeface="+mn-lt"/>
                <a:ea typeface="+mn-ea"/>
                <a:cs typeface="+mn-cs"/>
              </a:rPr>
              <a:t>按鈕可修改元件名稱，按下 </a:t>
            </a:r>
            <a:r>
              <a:rPr lang="en-US" altLang="zh-TW" sz="1200" b="0" i="0" kern="1200" dirty="0" smtClean="0">
                <a:solidFill>
                  <a:schemeClr val="tx1"/>
                </a:solidFill>
                <a:latin typeface="+mn-lt"/>
                <a:ea typeface="+mn-ea"/>
                <a:cs typeface="+mn-cs"/>
              </a:rPr>
              <a:t>Delete </a:t>
            </a:r>
            <a:r>
              <a:rPr lang="zh-TW" altLang="en-US" sz="1200" b="0" i="0" kern="1200" dirty="0" smtClean="0">
                <a:solidFill>
                  <a:schemeClr val="tx1"/>
                </a:solidFill>
                <a:latin typeface="+mn-lt"/>
                <a:ea typeface="+mn-ea"/>
                <a:cs typeface="+mn-cs"/>
              </a:rPr>
              <a:t>按鈕可刪除此 元件。</a:t>
            </a:r>
            <a:endParaRPr lang="en-US" altLang="zh-TW" sz="1200" b="0" i="0" kern="1200" dirty="0" smtClean="0">
              <a:solidFill>
                <a:schemeClr val="tx1"/>
              </a:solidFill>
              <a:latin typeface="+mn-lt"/>
              <a:ea typeface="+mn-ea"/>
              <a:cs typeface="+mn-cs"/>
            </a:endParaRPr>
          </a:p>
          <a:p>
            <a:r>
              <a:rPr lang="en-US" altLang="zh-TW" sz="1200" b="0" i="0" kern="1200" dirty="0" smtClean="0">
                <a:solidFill>
                  <a:schemeClr val="tx1"/>
                </a:solidFill>
                <a:latin typeface="+mn-lt"/>
                <a:ea typeface="+mn-ea"/>
                <a:cs typeface="+mn-cs"/>
              </a:rPr>
              <a:t>(4) Media(</a:t>
            </a:r>
            <a:r>
              <a:rPr lang="zh-TW" altLang="en-US" sz="1200" b="0" i="0" kern="1200" dirty="0" smtClean="0">
                <a:solidFill>
                  <a:schemeClr val="tx1"/>
                </a:solidFill>
                <a:latin typeface="+mn-lt"/>
                <a:ea typeface="+mn-ea"/>
                <a:cs typeface="+mn-cs"/>
              </a:rPr>
              <a:t>媒體清單區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顯示專案中使用的媒體檔案，新的專案沒有任何的媒體檔案，所以目前是空 的，稍後上傳的圖片、聲音檔案都將會顯示在這個媒體清單。 </a:t>
            </a:r>
            <a:r>
              <a:rPr lang="en-US" altLang="zh-TW" sz="1200" b="0" i="0" kern="1200" dirty="0" smtClean="0">
                <a:solidFill>
                  <a:schemeClr val="tx1"/>
                </a:solidFill>
                <a:latin typeface="+mn-lt"/>
                <a:ea typeface="+mn-ea"/>
                <a:cs typeface="+mn-cs"/>
              </a:rPr>
              <a:t>(5) Properties(</a:t>
            </a:r>
            <a:r>
              <a:rPr lang="zh-TW" altLang="en-US" sz="1200" b="0" i="0" kern="1200" dirty="0" smtClean="0">
                <a:solidFill>
                  <a:schemeClr val="tx1"/>
                </a:solidFill>
                <a:latin typeface="+mn-lt"/>
                <a:ea typeface="+mn-ea"/>
                <a:cs typeface="+mn-cs"/>
              </a:rPr>
              <a:t>元件屬性設定區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針對你所選擇的元件顯示此元件的屬性，當您點選檢視器中的元件時，您可 以在這裡檢視或修改元件的屬性，例如設定螢幕元件的背景顏色、按鈕元件 的大小等。</a:t>
            </a:r>
            <a:endParaRPr lang="en-US" altLang="zh-TW" sz="1200" b="0" i="0" kern="1200" dirty="0" smtClean="0">
              <a:solidFill>
                <a:schemeClr val="tx1"/>
              </a:solidFill>
              <a:latin typeface="+mn-lt"/>
              <a:ea typeface="+mn-ea"/>
              <a:cs typeface="+mn-cs"/>
            </a:endParaRPr>
          </a:p>
          <a:p>
            <a:r>
              <a:rPr lang="zh-TW" altLang="en-US" sz="1200" b="0" i="0" kern="1200" dirty="0" smtClean="0">
                <a:solidFill>
                  <a:schemeClr val="tx1"/>
                </a:solidFill>
                <a:latin typeface="+mn-lt"/>
                <a:ea typeface="+mn-ea"/>
                <a:cs typeface="+mn-cs"/>
              </a:rPr>
              <a:t> </a:t>
            </a:r>
            <a:r>
              <a:rPr lang="en-US" altLang="zh-TW" sz="1200" b="0" i="0" kern="1200" dirty="0" smtClean="0">
                <a:solidFill>
                  <a:schemeClr val="tx1"/>
                </a:solidFill>
                <a:latin typeface="+mn-lt"/>
                <a:ea typeface="+mn-ea"/>
                <a:cs typeface="+mn-cs"/>
              </a:rPr>
              <a:t>(6) Screen </a:t>
            </a:r>
            <a:r>
              <a:rPr lang="zh-TW" altLang="en-US" sz="1200" b="0" i="0" kern="1200" dirty="0" smtClean="0">
                <a:solidFill>
                  <a:schemeClr val="tx1"/>
                </a:solidFill>
                <a:latin typeface="+mn-lt"/>
                <a:ea typeface="+mn-ea"/>
                <a:cs typeface="+mn-cs"/>
              </a:rPr>
              <a:t>手機畫面選擇區 一個專案可以有多個畫面。可以在此選擇畫面、新增畫面及刪除畫面。 </a:t>
            </a:r>
            <a:endParaRPr lang="en-US" altLang="zh-TW" sz="1200" b="0" i="0" kern="1200" dirty="0" smtClean="0">
              <a:solidFill>
                <a:schemeClr val="tx1"/>
              </a:solidFill>
              <a:latin typeface="+mn-lt"/>
              <a:ea typeface="+mn-ea"/>
              <a:cs typeface="+mn-cs"/>
            </a:endParaRPr>
          </a:p>
          <a:p>
            <a:r>
              <a:rPr lang="en-US" altLang="zh-TW" sz="1200" b="0" i="0" kern="1200" dirty="0" smtClean="0">
                <a:solidFill>
                  <a:schemeClr val="tx1"/>
                </a:solidFill>
                <a:latin typeface="+mn-lt"/>
                <a:ea typeface="+mn-ea"/>
                <a:cs typeface="+mn-cs"/>
              </a:rPr>
              <a:t>(7) Blocks(</a:t>
            </a:r>
            <a:r>
              <a:rPr lang="zh-TW" altLang="en-US" sz="1200" b="0" i="0" kern="1200" dirty="0" smtClean="0">
                <a:solidFill>
                  <a:schemeClr val="tx1"/>
                </a:solidFill>
                <a:latin typeface="+mn-lt"/>
                <a:ea typeface="+mn-ea"/>
                <a:cs typeface="+mn-cs"/>
              </a:rPr>
              <a:t>開啟拼塊編輯器</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按下此鍵將會開啟拼塊編輯器作業。</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17</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kern="1200" dirty="0" smtClean="0">
                <a:solidFill>
                  <a:schemeClr val="tx1"/>
                </a:solidFill>
                <a:latin typeface="+mn-lt"/>
                <a:ea typeface="+mn-ea"/>
                <a:cs typeface="+mn-cs"/>
              </a:rPr>
              <a:t>(1) Blocks(</a:t>
            </a:r>
            <a:r>
              <a:rPr lang="zh-TW" altLang="en-US" sz="1200" b="0" i="0" kern="1200" dirty="0" smtClean="0">
                <a:solidFill>
                  <a:schemeClr val="tx1"/>
                </a:solidFill>
                <a:latin typeface="+mn-lt"/>
                <a:ea typeface="+mn-ea"/>
                <a:cs typeface="+mn-cs"/>
              </a:rPr>
              <a:t>邏輯控件庫區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將在設計師作業佈置好的元件在這裡設定要做什麼動作或是邏輯條件上的設 定。 </a:t>
            </a:r>
            <a:r>
              <a:rPr lang="en-US" altLang="zh-TW" sz="1200" b="0" i="0" kern="1200" dirty="0" smtClean="0">
                <a:solidFill>
                  <a:schemeClr val="tx1"/>
                </a:solidFill>
                <a:latin typeface="+mn-lt"/>
                <a:ea typeface="+mn-ea"/>
                <a:cs typeface="+mn-cs"/>
              </a:rPr>
              <a:t>(2) Media(</a:t>
            </a:r>
            <a:r>
              <a:rPr lang="zh-TW" altLang="en-US" sz="1200" b="0" i="0" kern="1200" dirty="0" smtClean="0">
                <a:solidFill>
                  <a:schemeClr val="tx1"/>
                </a:solidFill>
                <a:latin typeface="+mn-lt"/>
                <a:ea typeface="+mn-ea"/>
                <a:cs typeface="+mn-cs"/>
              </a:rPr>
              <a:t>媒體清單區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顯示專案中使用的媒體檔案。 </a:t>
            </a:r>
            <a:r>
              <a:rPr lang="en-US" altLang="zh-TW" sz="1200" b="0" i="0" kern="1200" dirty="0" smtClean="0">
                <a:solidFill>
                  <a:schemeClr val="tx1"/>
                </a:solidFill>
                <a:latin typeface="+mn-lt"/>
                <a:ea typeface="+mn-ea"/>
                <a:cs typeface="+mn-cs"/>
              </a:rPr>
              <a:t>(3) Viewer(</a:t>
            </a:r>
            <a:r>
              <a:rPr lang="zh-TW" altLang="en-US" sz="1200" b="0" i="0" kern="1200" dirty="0" smtClean="0">
                <a:solidFill>
                  <a:schemeClr val="tx1"/>
                </a:solidFill>
                <a:latin typeface="+mn-lt"/>
                <a:ea typeface="+mn-ea"/>
                <a:cs typeface="+mn-cs"/>
              </a:rPr>
              <a:t>控件設計區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佈置與設計邏輯控件的地方。若您想刪除編輯器的拼塊，使用滑鼠將拼塊拖 曳到右下方的垃圾桶圖示即可刪除拼塊。</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18</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kern="1200" dirty="0" smtClean="0">
                <a:solidFill>
                  <a:schemeClr val="tx1"/>
                </a:solidFill>
                <a:latin typeface="+mn-lt"/>
                <a:ea typeface="+mn-ea"/>
                <a:cs typeface="+mn-cs"/>
              </a:rPr>
              <a:t>(1) Blocks(</a:t>
            </a:r>
            <a:r>
              <a:rPr lang="zh-TW" altLang="en-US" sz="1200" b="0" i="0" kern="1200" dirty="0" smtClean="0">
                <a:solidFill>
                  <a:schemeClr val="tx1"/>
                </a:solidFill>
                <a:latin typeface="+mn-lt"/>
                <a:ea typeface="+mn-ea"/>
                <a:cs typeface="+mn-cs"/>
              </a:rPr>
              <a:t>邏輯控件庫區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將在設計師作業佈置好的元件在這裡設定要做什麼動作或是邏輯條件上的設 定。 </a:t>
            </a:r>
            <a:r>
              <a:rPr lang="en-US" altLang="zh-TW" sz="1200" b="0" i="0" kern="1200" dirty="0" smtClean="0">
                <a:solidFill>
                  <a:schemeClr val="tx1"/>
                </a:solidFill>
                <a:latin typeface="+mn-lt"/>
                <a:ea typeface="+mn-ea"/>
                <a:cs typeface="+mn-cs"/>
              </a:rPr>
              <a:t>(2) Media(</a:t>
            </a:r>
            <a:r>
              <a:rPr lang="zh-TW" altLang="en-US" sz="1200" b="0" i="0" kern="1200" dirty="0" smtClean="0">
                <a:solidFill>
                  <a:schemeClr val="tx1"/>
                </a:solidFill>
                <a:latin typeface="+mn-lt"/>
                <a:ea typeface="+mn-ea"/>
                <a:cs typeface="+mn-cs"/>
              </a:rPr>
              <a:t>媒體清單區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顯示專案中使用的媒體檔案。 </a:t>
            </a:r>
            <a:r>
              <a:rPr lang="en-US" altLang="zh-TW" sz="1200" b="0" i="0" kern="1200" dirty="0" smtClean="0">
                <a:solidFill>
                  <a:schemeClr val="tx1"/>
                </a:solidFill>
                <a:latin typeface="+mn-lt"/>
                <a:ea typeface="+mn-ea"/>
                <a:cs typeface="+mn-cs"/>
              </a:rPr>
              <a:t>(3) Viewer(</a:t>
            </a:r>
            <a:r>
              <a:rPr lang="zh-TW" altLang="en-US" sz="1200" b="0" i="0" kern="1200" dirty="0" smtClean="0">
                <a:solidFill>
                  <a:schemeClr val="tx1"/>
                </a:solidFill>
                <a:latin typeface="+mn-lt"/>
                <a:ea typeface="+mn-ea"/>
                <a:cs typeface="+mn-cs"/>
              </a:rPr>
              <a:t>控件設計區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佈置與設計邏輯控件的地方。若您想刪除編輯器的拼塊，使用滑鼠將拼塊拖 曳到右下方的垃圾桶圖示即可刪除拼塊。</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19</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kern="1200" dirty="0" smtClean="0">
                <a:solidFill>
                  <a:schemeClr val="tx1"/>
                </a:solidFill>
                <a:latin typeface="+mn-lt"/>
                <a:ea typeface="+mn-ea"/>
                <a:cs typeface="+mn-cs"/>
              </a:rPr>
              <a:t>(1) Blocks(</a:t>
            </a:r>
            <a:r>
              <a:rPr lang="zh-TW" altLang="en-US" sz="1200" b="0" i="0" kern="1200" dirty="0" smtClean="0">
                <a:solidFill>
                  <a:schemeClr val="tx1"/>
                </a:solidFill>
                <a:latin typeface="+mn-lt"/>
                <a:ea typeface="+mn-ea"/>
                <a:cs typeface="+mn-cs"/>
              </a:rPr>
              <a:t>邏輯控件庫區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將在設計師作業佈置好的元件在這裡設定要做什麼動作或是邏輯條件上的設 定。 </a:t>
            </a:r>
            <a:r>
              <a:rPr lang="en-US" altLang="zh-TW" sz="1200" b="0" i="0" kern="1200" dirty="0" smtClean="0">
                <a:solidFill>
                  <a:schemeClr val="tx1"/>
                </a:solidFill>
                <a:latin typeface="+mn-lt"/>
                <a:ea typeface="+mn-ea"/>
                <a:cs typeface="+mn-cs"/>
              </a:rPr>
              <a:t>(2) Media(</a:t>
            </a:r>
            <a:r>
              <a:rPr lang="zh-TW" altLang="en-US" sz="1200" b="0" i="0" kern="1200" dirty="0" smtClean="0">
                <a:solidFill>
                  <a:schemeClr val="tx1"/>
                </a:solidFill>
                <a:latin typeface="+mn-lt"/>
                <a:ea typeface="+mn-ea"/>
                <a:cs typeface="+mn-cs"/>
              </a:rPr>
              <a:t>媒體清單區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顯示專案中使用的媒體檔案。 </a:t>
            </a:r>
            <a:r>
              <a:rPr lang="en-US" altLang="zh-TW" sz="1200" b="0" i="0" kern="1200" dirty="0" smtClean="0">
                <a:solidFill>
                  <a:schemeClr val="tx1"/>
                </a:solidFill>
                <a:latin typeface="+mn-lt"/>
                <a:ea typeface="+mn-ea"/>
                <a:cs typeface="+mn-cs"/>
              </a:rPr>
              <a:t>(3) Viewer(</a:t>
            </a:r>
            <a:r>
              <a:rPr lang="zh-TW" altLang="en-US" sz="1200" b="0" i="0" kern="1200" dirty="0" smtClean="0">
                <a:solidFill>
                  <a:schemeClr val="tx1"/>
                </a:solidFill>
                <a:latin typeface="+mn-lt"/>
                <a:ea typeface="+mn-ea"/>
                <a:cs typeface="+mn-cs"/>
              </a:rPr>
              <a:t>控件設計區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佈置與設計邏輯控件的地方。若您想刪除編輯器的拼塊，使用滑鼠將拼塊拖 曳到右下方的垃圾桶圖示即可刪除拼塊。</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20</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kern="1200" dirty="0" smtClean="0">
                <a:solidFill>
                  <a:schemeClr val="tx1"/>
                </a:solidFill>
                <a:latin typeface="+mn-lt"/>
                <a:ea typeface="+mn-ea"/>
                <a:cs typeface="+mn-cs"/>
              </a:rPr>
              <a:t>(1) Blocks(</a:t>
            </a:r>
            <a:r>
              <a:rPr lang="zh-TW" altLang="en-US" sz="1200" b="0" i="0" kern="1200" dirty="0" smtClean="0">
                <a:solidFill>
                  <a:schemeClr val="tx1"/>
                </a:solidFill>
                <a:latin typeface="+mn-lt"/>
                <a:ea typeface="+mn-ea"/>
                <a:cs typeface="+mn-cs"/>
              </a:rPr>
              <a:t>邏輯控件庫區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將在設計師作業佈置好的元件在這裡設定要做什麼動作或是邏輯條件上的設 定。 </a:t>
            </a:r>
            <a:r>
              <a:rPr lang="en-US" altLang="zh-TW" sz="1200" b="0" i="0" kern="1200" dirty="0" smtClean="0">
                <a:solidFill>
                  <a:schemeClr val="tx1"/>
                </a:solidFill>
                <a:latin typeface="+mn-lt"/>
                <a:ea typeface="+mn-ea"/>
                <a:cs typeface="+mn-cs"/>
              </a:rPr>
              <a:t>(2) Media(</a:t>
            </a:r>
            <a:r>
              <a:rPr lang="zh-TW" altLang="en-US" sz="1200" b="0" i="0" kern="1200" dirty="0" smtClean="0">
                <a:solidFill>
                  <a:schemeClr val="tx1"/>
                </a:solidFill>
                <a:latin typeface="+mn-lt"/>
                <a:ea typeface="+mn-ea"/>
                <a:cs typeface="+mn-cs"/>
              </a:rPr>
              <a:t>媒體清單區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顯示專案中使用的媒體檔案。 </a:t>
            </a:r>
            <a:r>
              <a:rPr lang="en-US" altLang="zh-TW" sz="1200" b="0" i="0" kern="1200" dirty="0" smtClean="0">
                <a:solidFill>
                  <a:schemeClr val="tx1"/>
                </a:solidFill>
                <a:latin typeface="+mn-lt"/>
                <a:ea typeface="+mn-ea"/>
                <a:cs typeface="+mn-cs"/>
              </a:rPr>
              <a:t>(3) Viewer(</a:t>
            </a:r>
            <a:r>
              <a:rPr lang="zh-TW" altLang="en-US" sz="1200" b="0" i="0" kern="1200" dirty="0" smtClean="0">
                <a:solidFill>
                  <a:schemeClr val="tx1"/>
                </a:solidFill>
                <a:latin typeface="+mn-lt"/>
                <a:ea typeface="+mn-ea"/>
                <a:cs typeface="+mn-cs"/>
              </a:rPr>
              <a:t>控件設計區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佈置與設計邏輯控件的地方。若您想刪除編輯器的拼塊，使用滑鼠將拼塊拖 曳到右下方的垃圾桶圖示即可刪除拼塊。</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21</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kern="1200" dirty="0" smtClean="0">
                <a:solidFill>
                  <a:schemeClr val="tx1"/>
                </a:solidFill>
                <a:latin typeface="+mn-lt"/>
                <a:ea typeface="+mn-ea"/>
                <a:cs typeface="+mn-cs"/>
              </a:rPr>
              <a:t>(1) Blocks(</a:t>
            </a:r>
            <a:r>
              <a:rPr lang="zh-TW" altLang="en-US" sz="1200" b="0" i="0" kern="1200" dirty="0" smtClean="0">
                <a:solidFill>
                  <a:schemeClr val="tx1"/>
                </a:solidFill>
                <a:latin typeface="+mn-lt"/>
                <a:ea typeface="+mn-ea"/>
                <a:cs typeface="+mn-cs"/>
              </a:rPr>
              <a:t>邏輯控件庫區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將在設計師作業佈置好的元件在這裡設定要做什麼動作或是邏輯條件上的設 定。 </a:t>
            </a:r>
            <a:r>
              <a:rPr lang="en-US" altLang="zh-TW" sz="1200" b="0" i="0" kern="1200" dirty="0" smtClean="0">
                <a:solidFill>
                  <a:schemeClr val="tx1"/>
                </a:solidFill>
                <a:latin typeface="+mn-lt"/>
                <a:ea typeface="+mn-ea"/>
                <a:cs typeface="+mn-cs"/>
              </a:rPr>
              <a:t>(2) Media(</a:t>
            </a:r>
            <a:r>
              <a:rPr lang="zh-TW" altLang="en-US" sz="1200" b="0" i="0" kern="1200" dirty="0" smtClean="0">
                <a:solidFill>
                  <a:schemeClr val="tx1"/>
                </a:solidFill>
                <a:latin typeface="+mn-lt"/>
                <a:ea typeface="+mn-ea"/>
                <a:cs typeface="+mn-cs"/>
              </a:rPr>
              <a:t>媒體清單區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顯示專案中使用的媒體檔案。 </a:t>
            </a:r>
            <a:r>
              <a:rPr lang="en-US" altLang="zh-TW" sz="1200" b="0" i="0" kern="1200" dirty="0" smtClean="0">
                <a:solidFill>
                  <a:schemeClr val="tx1"/>
                </a:solidFill>
                <a:latin typeface="+mn-lt"/>
                <a:ea typeface="+mn-ea"/>
                <a:cs typeface="+mn-cs"/>
              </a:rPr>
              <a:t>(3) Viewer(</a:t>
            </a:r>
            <a:r>
              <a:rPr lang="zh-TW" altLang="en-US" sz="1200" b="0" i="0" kern="1200" dirty="0" smtClean="0">
                <a:solidFill>
                  <a:schemeClr val="tx1"/>
                </a:solidFill>
                <a:latin typeface="+mn-lt"/>
                <a:ea typeface="+mn-ea"/>
                <a:cs typeface="+mn-cs"/>
              </a:rPr>
              <a:t>控件設計區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佈置與設計邏輯控件的地方。若您想刪除編輯器的拼塊，使用滑鼠將拼塊拖 曳到右下方的垃圾桶圖示即可刪除拼塊。</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22</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kern="1200" dirty="0" smtClean="0">
                <a:solidFill>
                  <a:schemeClr val="tx1"/>
                </a:solidFill>
                <a:latin typeface="+mn-lt"/>
                <a:ea typeface="+mn-ea"/>
                <a:cs typeface="+mn-cs"/>
              </a:rPr>
              <a:t>(1) Blocks(</a:t>
            </a:r>
            <a:r>
              <a:rPr lang="zh-TW" altLang="en-US" sz="1200" b="0" i="0" kern="1200" dirty="0" smtClean="0">
                <a:solidFill>
                  <a:schemeClr val="tx1"/>
                </a:solidFill>
                <a:latin typeface="+mn-lt"/>
                <a:ea typeface="+mn-ea"/>
                <a:cs typeface="+mn-cs"/>
              </a:rPr>
              <a:t>邏輯控件庫區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將在設計師作業佈置好的元件在這裡設定要做什麼動作或是邏輯條件上的設 定。 </a:t>
            </a:r>
            <a:r>
              <a:rPr lang="en-US" altLang="zh-TW" sz="1200" b="0" i="0" kern="1200" dirty="0" smtClean="0">
                <a:solidFill>
                  <a:schemeClr val="tx1"/>
                </a:solidFill>
                <a:latin typeface="+mn-lt"/>
                <a:ea typeface="+mn-ea"/>
                <a:cs typeface="+mn-cs"/>
              </a:rPr>
              <a:t>(2) Media(</a:t>
            </a:r>
            <a:r>
              <a:rPr lang="zh-TW" altLang="en-US" sz="1200" b="0" i="0" kern="1200" dirty="0" smtClean="0">
                <a:solidFill>
                  <a:schemeClr val="tx1"/>
                </a:solidFill>
                <a:latin typeface="+mn-lt"/>
                <a:ea typeface="+mn-ea"/>
                <a:cs typeface="+mn-cs"/>
              </a:rPr>
              <a:t>媒體清單區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顯示專案中使用的媒體檔案。 </a:t>
            </a:r>
            <a:r>
              <a:rPr lang="en-US" altLang="zh-TW" sz="1200" b="0" i="0" kern="1200" dirty="0" smtClean="0">
                <a:solidFill>
                  <a:schemeClr val="tx1"/>
                </a:solidFill>
                <a:latin typeface="+mn-lt"/>
                <a:ea typeface="+mn-ea"/>
                <a:cs typeface="+mn-cs"/>
              </a:rPr>
              <a:t>(3) Viewer(</a:t>
            </a:r>
            <a:r>
              <a:rPr lang="zh-TW" altLang="en-US" sz="1200" b="0" i="0" kern="1200" dirty="0" smtClean="0">
                <a:solidFill>
                  <a:schemeClr val="tx1"/>
                </a:solidFill>
                <a:latin typeface="+mn-lt"/>
                <a:ea typeface="+mn-ea"/>
                <a:cs typeface="+mn-cs"/>
              </a:rPr>
              <a:t>控件設計區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佈置與設計邏輯控件的地方。若您想刪除編輯器的拼塊，使用滑鼠將拼塊拖 曳到右下方的垃圾桶圖示即可刪除拼塊。</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23</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kern="1200" dirty="0" smtClean="0">
                <a:solidFill>
                  <a:schemeClr val="tx1"/>
                </a:solidFill>
                <a:latin typeface="+mn-lt"/>
                <a:ea typeface="+mn-ea"/>
                <a:cs typeface="+mn-cs"/>
              </a:rPr>
              <a:t>(1) Blocks(</a:t>
            </a:r>
            <a:r>
              <a:rPr lang="zh-TW" altLang="en-US" sz="1200" b="0" i="0" kern="1200" dirty="0" smtClean="0">
                <a:solidFill>
                  <a:schemeClr val="tx1"/>
                </a:solidFill>
                <a:latin typeface="+mn-lt"/>
                <a:ea typeface="+mn-ea"/>
                <a:cs typeface="+mn-cs"/>
              </a:rPr>
              <a:t>邏輯控件庫區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將在設計師作業佈置好的元件在這裡設定要做什麼動作或是邏輯條件上的設 定。 </a:t>
            </a:r>
            <a:r>
              <a:rPr lang="en-US" altLang="zh-TW" sz="1200" b="0" i="0" kern="1200" dirty="0" smtClean="0">
                <a:solidFill>
                  <a:schemeClr val="tx1"/>
                </a:solidFill>
                <a:latin typeface="+mn-lt"/>
                <a:ea typeface="+mn-ea"/>
                <a:cs typeface="+mn-cs"/>
              </a:rPr>
              <a:t>(2) Media(</a:t>
            </a:r>
            <a:r>
              <a:rPr lang="zh-TW" altLang="en-US" sz="1200" b="0" i="0" kern="1200" dirty="0" smtClean="0">
                <a:solidFill>
                  <a:schemeClr val="tx1"/>
                </a:solidFill>
                <a:latin typeface="+mn-lt"/>
                <a:ea typeface="+mn-ea"/>
                <a:cs typeface="+mn-cs"/>
              </a:rPr>
              <a:t>媒體清單區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顯示專案中使用的媒體檔案。 </a:t>
            </a:r>
            <a:r>
              <a:rPr lang="en-US" altLang="zh-TW" sz="1200" b="0" i="0" kern="1200" dirty="0" smtClean="0">
                <a:solidFill>
                  <a:schemeClr val="tx1"/>
                </a:solidFill>
                <a:latin typeface="+mn-lt"/>
                <a:ea typeface="+mn-ea"/>
                <a:cs typeface="+mn-cs"/>
              </a:rPr>
              <a:t>(3) Viewer(</a:t>
            </a:r>
            <a:r>
              <a:rPr lang="zh-TW" altLang="en-US" sz="1200" b="0" i="0" kern="1200" dirty="0" smtClean="0">
                <a:solidFill>
                  <a:schemeClr val="tx1"/>
                </a:solidFill>
                <a:latin typeface="+mn-lt"/>
                <a:ea typeface="+mn-ea"/>
                <a:cs typeface="+mn-cs"/>
              </a:rPr>
              <a:t>控件設計區</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佈置與設計邏輯控件的地方。若您想刪除編輯器的拼塊，使用滑鼠將拼塊拖 曳到右下方的垃圾桶圖示即可刪除拼塊。</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24</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開始前必要準備的事項</a:t>
            </a:r>
            <a:endParaRPr lang="en-US" altLang="zh-TW" dirty="0" smtClean="0"/>
          </a:p>
          <a:p>
            <a:r>
              <a:rPr lang="zh-TW" altLang="en-US" dirty="0" smtClean="0"/>
              <a:t>電腦的需求就需要</a:t>
            </a:r>
            <a:r>
              <a:rPr lang="en-US" altLang="zh-TW" dirty="0" smtClean="0"/>
              <a:t>WINDOWS </a:t>
            </a:r>
            <a:r>
              <a:rPr lang="zh-TW" altLang="en-US" baseline="0" dirty="0" smtClean="0"/>
              <a:t> </a:t>
            </a:r>
            <a:r>
              <a:rPr lang="en-US" altLang="zh-TW" baseline="0" dirty="0" smtClean="0"/>
              <a:t>7</a:t>
            </a:r>
            <a:r>
              <a:rPr lang="zh-TW" altLang="en-US" baseline="0" dirty="0" smtClean="0"/>
              <a:t>或者是</a:t>
            </a:r>
            <a:r>
              <a:rPr lang="en-US" altLang="zh-TW" baseline="0" dirty="0" smtClean="0"/>
              <a:t>WINDOWS XP</a:t>
            </a:r>
            <a:r>
              <a:rPr lang="zh-TW" altLang="en-US" baseline="0" dirty="0" smtClean="0"/>
              <a:t>以上的版本。</a:t>
            </a:r>
            <a:endParaRPr lang="en-US" altLang="zh-TW" baseline="0" dirty="0" smtClean="0"/>
          </a:p>
          <a:p>
            <a:r>
              <a:rPr lang="zh-TW" altLang="en-US" baseline="0" dirty="0" smtClean="0"/>
              <a:t>我們電腦教室都已裝上</a:t>
            </a:r>
            <a:r>
              <a:rPr lang="en-US" altLang="zh-TW" baseline="0" dirty="0" smtClean="0"/>
              <a:t>XP</a:t>
            </a:r>
            <a:r>
              <a:rPr lang="zh-TW" altLang="en-US" baseline="0" dirty="0" smtClean="0"/>
              <a:t>以上的版本了。</a:t>
            </a:r>
            <a:endParaRPr lang="en-US" altLang="zh-TW" baseline="0" dirty="0" smtClean="0"/>
          </a:p>
          <a:p>
            <a:endParaRPr lang="en-US" altLang="zh-TW"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zh-TW" altLang="en-US" dirty="0" smtClean="0"/>
              <a:t>再來是瀏覽器需求</a:t>
            </a:r>
            <a:r>
              <a:rPr lang="en-US" dirty="0" smtClean="0"/>
              <a:t>Google Chrome 4.0 </a:t>
            </a:r>
            <a:r>
              <a:rPr lang="zh-TW" altLang="en-US" dirty="0" smtClean="0"/>
              <a:t>或以上</a:t>
            </a:r>
            <a:endParaRPr lang="en-US" altLang="zh-TW" dirty="0" smtClean="0"/>
          </a:p>
          <a:p>
            <a:r>
              <a:rPr lang="zh-TW" altLang="en-US" dirty="0" smtClean="0"/>
              <a:t>因為需要用</a:t>
            </a:r>
            <a:r>
              <a:rPr lang="en-US" altLang="zh-TW" dirty="0" smtClean="0"/>
              <a:t>Google</a:t>
            </a:r>
            <a:r>
              <a:rPr lang="zh-TW" altLang="en-US" dirty="0" smtClean="0"/>
              <a:t> 來連上</a:t>
            </a:r>
            <a:r>
              <a:rPr lang="en-US" altLang="zh-TW" dirty="0" smtClean="0"/>
              <a:t>APP</a:t>
            </a:r>
            <a:r>
              <a:rPr lang="zh-TW" altLang="en-US" dirty="0" smtClean="0"/>
              <a:t> </a:t>
            </a:r>
            <a:r>
              <a:rPr lang="en-US" dirty="0" smtClean="0"/>
              <a:t>Inventor</a:t>
            </a:r>
            <a:r>
              <a:rPr lang="zh-TW" altLang="en-US" dirty="0" smtClean="0"/>
              <a:t> 用的</a:t>
            </a:r>
            <a:endParaRPr lang="en-US" altLang="zh-TW" dirty="0" smtClean="0"/>
          </a:p>
          <a:p>
            <a:endParaRPr lang="en-US" altLang="zh-TW" dirty="0" smtClean="0"/>
          </a:p>
          <a:p>
            <a:r>
              <a:rPr lang="zh-TW" altLang="en-US" dirty="0" smtClean="0"/>
              <a:t>做好了個人的</a:t>
            </a:r>
            <a:r>
              <a:rPr lang="en-US" altLang="zh-TW" dirty="0" smtClean="0"/>
              <a:t>APP</a:t>
            </a:r>
            <a:r>
              <a:rPr lang="zh-TW" altLang="en-US" dirty="0" smtClean="0"/>
              <a:t>就需要一些測試的方式，當然可以用模擬器，可是在模擬器上面必定有很多限制在</a:t>
            </a:r>
            <a:endParaRPr lang="en-US" altLang="zh-TW" dirty="0" smtClean="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2</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1" kern="1200" dirty="0" smtClean="0">
                <a:solidFill>
                  <a:schemeClr val="tx1"/>
                </a:solidFill>
                <a:latin typeface="+mn-lt"/>
                <a:ea typeface="+mn-ea"/>
                <a:cs typeface="+mn-cs"/>
              </a:rPr>
              <a:t>下圖 </a:t>
            </a:r>
            <a:r>
              <a:rPr lang="en-US" sz="1200" b="1" kern="1200" dirty="0" smtClean="0">
                <a:solidFill>
                  <a:schemeClr val="tx1"/>
                </a:solidFill>
                <a:latin typeface="+mn-lt"/>
                <a:ea typeface="+mn-ea"/>
                <a:cs typeface="+mn-cs"/>
              </a:rPr>
              <a:t>App </a:t>
            </a:r>
            <a:r>
              <a:rPr lang="zh-TW" altLang="en-US" sz="1200" b="1" kern="1200" dirty="0" smtClean="0">
                <a:solidFill>
                  <a:schemeClr val="tx1"/>
                </a:solidFill>
                <a:latin typeface="+mn-lt"/>
                <a:ea typeface="+mn-ea"/>
                <a:cs typeface="+mn-cs"/>
              </a:rPr>
              <a:t>手機顯示的頁面 </a:t>
            </a:r>
            <a:endParaRPr lang="zh-TW" altLang="en-US" sz="1200" kern="1200" dirty="0" smtClean="0">
              <a:solidFill>
                <a:schemeClr val="tx1"/>
              </a:solidFill>
              <a:latin typeface="+mn-lt"/>
              <a:ea typeface="+mn-ea"/>
              <a:cs typeface="+mn-cs"/>
            </a:endParaRPr>
          </a:p>
          <a:p>
            <a:r>
              <a:rPr lang="zh-TW" altLang="en-US" sz="1200" b="1" kern="1200" dirty="0" smtClean="0">
                <a:solidFill>
                  <a:schemeClr val="tx1"/>
                </a:solidFill>
                <a:latin typeface="+mn-lt"/>
                <a:ea typeface="+mn-ea"/>
                <a:cs typeface="+mn-cs"/>
              </a:rPr>
              <a:t>（水母代表的是呼吸的強弱；底部則是心電圖與即時的心跳） </a:t>
            </a:r>
            <a:endParaRPr lang="zh-TW" altLang="en-US" sz="1200" kern="1200" dirty="0" smtClean="0">
              <a:solidFill>
                <a:schemeClr val="tx1"/>
              </a:solidFill>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31</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以上為跟各位說明</a:t>
            </a:r>
            <a:r>
              <a:rPr lang="en-US" altLang="zh-TW" dirty="0" smtClean="0"/>
              <a:t>APP</a:t>
            </a:r>
            <a:r>
              <a:rPr lang="zh-TW" altLang="en-US" dirty="0" smtClean="0"/>
              <a:t>應用的幾個範例重點</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32</a:t>
            </a:fld>
            <a:endParaRPr lang="zh-TW" altLang="en-US"/>
          </a:p>
        </p:txBody>
      </p:sp>
    </p:spTree>
    <p:extLst>
      <p:ext uri="{BB962C8B-B14F-4D97-AF65-F5344CB8AC3E}">
        <p14:creationId xmlns:p14="http://schemas.microsoft.com/office/powerpoint/2010/main" xmlns="" val="1870935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這次講座的大綱如</a:t>
            </a:r>
            <a:r>
              <a:rPr lang="en-US" altLang="zh-TW" dirty="0" err="1" smtClean="0"/>
              <a:t>ppt</a:t>
            </a:r>
            <a:r>
              <a:rPr lang="zh-TW" altLang="en-US" dirty="0" smtClean="0"/>
              <a:t>上呈現狀況一樣</a:t>
            </a:r>
            <a:endParaRPr lang="en-US" altLang="zh-TW" dirty="0" smtClean="0"/>
          </a:p>
          <a:p>
            <a:r>
              <a:rPr lang="zh-TW" altLang="en-US" dirty="0" smtClean="0"/>
              <a:t>第一點為什麼我要選</a:t>
            </a:r>
            <a:r>
              <a:rPr lang="en-US" altLang="zh-TW" dirty="0" smtClean="0"/>
              <a:t>android</a:t>
            </a:r>
            <a:r>
              <a:rPr lang="zh-TW" altLang="en-US" dirty="0" smtClean="0"/>
              <a:t> 而不選  </a:t>
            </a:r>
            <a:r>
              <a:rPr lang="en-US" altLang="zh-TW" dirty="0" err="1" smtClean="0"/>
              <a:t>ios</a:t>
            </a:r>
            <a:r>
              <a:rPr lang="zh-TW" altLang="en-US" dirty="0" smtClean="0"/>
              <a:t> 呢</a:t>
            </a:r>
            <a:r>
              <a:rPr lang="en-US" altLang="zh-TW" dirty="0" smtClean="0"/>
              <a:t>? </a:t>
            </a:r>
          </a:p>
          <a:p>
            <a:endParaRPr lang="en-US" altLang="zh-TW" dirty="0" smtClean="0"/>
          </a:p>
          <a:p>
            <a:r>
              <a:rPr lang="en-US" altLang="zh-TW" dirty="0" smtClean="0"/>
              <a:t>Android</a:t>
            </a:r>
            <a:r>
              <a:rPr lang="zh-TW" altLang="en-US" dirty="0" smtClean="0"/>
              <a:t> 的開發軟體介紹</a:t>
            </a:r>
            <a:endParaRPr lang="en-US" altLang="zh-TW" dirty="0" smtClean="0"/>
          </a:p>
          <a:p>
            <a:endParaRPr lang="en-US" altLang="zh-TW" dirty="0" smtClean="0"/>
          </a:p>
          <a:p>
            <a:r>
              <a:rPr lang="zh-TW" altLang="en-US" dirty="0" smtClean="0"/>
              <a:t>再來講我們這次講座的主題</a:t>
            </a:r>
            <a:r>
              <a:rPr lang="en-US" altLang="zh-TW" dirty="0" smtClean="0"/>
              <a:t>app</a:t>
            </a:r>
            <a:r>
              <a:rPr lang="zh-TW" altLang="en-US" dirty="0" smtClean="0"/>
              <a:t> </a:t>
            </a:r>
            <a:r>
              <a:rPr lang="en-US" altLang="zh-TW" dirty="0" smtClean="0"/>
              <a:t>inventor</a:t>
            </a:r>
            <a:r>
              <a:rPr lang="zh-TW" altLang="en-US" baseline="0" dirty="0" smtClean="0"/>
              <a:t> </a:t>
            </a:r>
            <a:endParaRPr lang="en-US" altLang="zh-TW" baseline="0" dirty="0" smtClean="0"/>
          </a:p>
          <a:p>
            <a:r>
              <a:rPr lang="zh-TW" altLang="en-US" baseline="0" dirty="0" smtClean="0"/>
              <a:t>簡單的介紹藍芽模組</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3</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手機目前有三大主流系統，而這三大系統就是</a:t>
            </a:r>
            <a:endParaRPr lang="en-US" altLang="zh-TW" dirty="0" smtClean="0"/>
          </a:p>
          <a:p>
            <a:r>
              <a:rPr lang="zh-TW" altLang="en-US" dirty="0" smtClean="0"/>
              <a:t>第一微軟 </a:t>
            </a:r>
            <a:r>
              <a:rPr lang="en-US" altLang="zh-TW" dirty="0" smtClean="0"/>
              <a:t>win</a:t>
            </a:r>
            <a:r>
              <a:rPr lang="zh-TW" altLang="en-US" dirty="0" smtClean="0"/>
              <a:t> </a:t>
            </a:r>
            <a:r>
              <a:rPr lang="en-US" altLang="zh-TW" dirty="0" err="1" smtClean="0"/>
              <a:t>ce</a:t>
            </a:r>
            <a:r>
              <a:rPr lang="zh-TW" altLang="en-US" dirty="0" smtClean="0"/>
              <a:t>為代表</a:t>
            </a:r>
            <a:endParaRPr lang="en-US" altLang="zh-TW" dirty="0" smtClean="0"/>
          </a:p>
          <a:p>
            <a:r>
              <a:rPr lang="zh-TW" altLang="en-US" dirty="0" smtClean="0"/>
              <a:t>第二 頻果的</a:t>
            </a:r>
            <a:r>
              <a:rPr lang="en-US" altLang="zh-TW" dirty="0" err="1" smtClean="0"/>
              <a:t>ios</a:t>
            </a:r>
            <a:endParaRPr lang="en-US" altLang="zh-TW" dirty="0" smtClean="0"/>
          </a:p>
          <a:p>
            <a:r>
              <a:rPr lang="zh-TW" altLang="en-US" dirty="0" smtClean="0"/>
              <a:t>第三就是主題的</a:t>
            </a:r>
            <a:r>
              <a:rPr lang="en-US" altLang="zh-TW" dirty="0" err="1" smtClean="0"/>
              <a:t>google</a:t>
            </a:r>
            <a:r>
              <a:rPr lang="zh-TW" altLang="en-US" dirty="0" smtClean="0"/>
              <a:t>所支持的</a:t>
            </a:r>
            <a:r>
              <a:rPr lang="en-US" altLang="zh-TW" dirty="0" smtClean="0"/>
              <a:t>android</a:t>
            </a:r>
          </a:p>
          <a:p>
            <a:endParaRPr lang="en-US" altLang="zh-TW" dirty="0" smtClean="0"/>
          </a:p>
          <a:p>
            <a:r>
              <a:rPr lang="zh-TW" altLang="en-US" dirty="0" smtClean="0"/>
              <a:t>這時候我先簡單的講一下我第一次做的</a:t>
            </a:r>
            <a:r>
              <a:rPr lang="en-US" altLang="zh-TW" dirty="0" smtClean="0"/>
              <a:t>app</a:t>
            </a:r>
            <a:r>
              <a:rPr lang="zh-TW" altLang="en-US" dirty="0" smtClean="0"/>
              <a:t>，用</a:t>
            </a:r>
            <a:r>
              <a:rPr lang="en-US" altLang="zh-TW" dirty="0" smtClean="0"/>
              <a:t>win </a:t>
            </a:r>
            <a:r>
              <a:rPr lang="en-US" altLang="zh-TW" dirty="0" err="1" smtClean="0"/>
              <a:t>ce</a:t>
            </a:r>
            <a:r>
              <a:rPr lang="zh-TW" altLang="en-US" dirty="0" smtClean="0"/>
              <a:t>去做的。</a:t>
            </a:r>
            <a:endParaRPr lang="en-US" altLang="zh-TW" dirty="0" smtClean="0"/>
          </a:p>
          <a:p>
            <a:r>
              <a:rPr lang="zh-TW" altLang="en-US" dirty="0" smtClean="0"/>
              <a:t>當時我做一個</a:t>
            </a:r>
            <a:r>
              <a:rPr lang="en-US" altLang="zh-TW" dirty="0" err="1" smtClean="0"/>
              <a:t>ecg</a:t>
            </a:r>
            <a:r>
              <a:rPr lang="zh-TW" altLang="en-US" dirty="0" smtClean="0"/>
              <a:t>心電圖的主板子作為量測人體心電圖訊號用。</a:t>
            </a:r>
            <a:r>
              <a:rPr lang="en-US" altLang="zh-TW" dirty="0" smtClean="0"/>
              <a:t/>
            </a:r>
            <a:br>
              <a:rPr lang="en-US" altLang="zh-TW" dirty="0" smtClean="0"/>
            </a:br>
            <a:r>
              <a:rPr lang="zh-TW" altLang="en-US" dirty="0" smtClean="0"/>
              <a:t>抓了我一個最要好的朋友來當實驗品，再來當然就是抓取我朋友的心跳訊號，我朋友的心跳訊號還抓錯我朋友還緊張得要死。</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4</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0" kern="1200" dirty="0" smtClean="0">
                <a:solidFill>
                  <a:schemeClr val="tx1"/>
                </a:solidFill>
                <a:latin typeface="+mn-lt"/>
                <a:ea typeface="+mn-ea"/>
                <a:cs typeface="+mn-cs"/>
              </a:rPr>
              <a:t>1.Apple</a:t>
            </a:r>
            <a:r>
              <a:rPr lang="zh-TW" altLang="en-US" sz="1200" b="0" i="0" kern="1200" dirty="0" smtClean="0">
                <a:solidFill>
                  <a:schemeClr val="tx1"/>
                </a:solidFill>
                <a:latin typeface="+mn-lt"/>
                <a:ea typeface="+mn-ea"/>
                <a:cs typeface="+mn-cs"/>
              </a:rPr>
              <a:t>的產品，周邊商品太貴了。</a:t>
            </a:r>
            <a:r>
              <a:rPr lang="zh-TW" altLang="en-US" dirty="0" smtClean="0"/>
              <a:t/>
            </a:r>
            <a:br>
              <a:rPr lang="zh-TW" altLang="en-US" dirty="0" smtClean="0"/>
            </a:br>
            <a:r>
              <a:rPr lang="zh-TW" altLang="en-US" dirty="0" smtClean="0"/>
              <a:t/>
            </a:r>
            <a:br>
              <a:rPr lang="zh-TW" altLang="en-US" dirty="0" smtClean="0"/>
            </a:br>
            <a:r>
              <a:rPr lang="en-US" altLang="zh-TW" sz="1200" b="0" i="0" kern="1200" dirty="0" smtClean="0">
                <a:solidFill>
                  <a:schemeClr val="tx1"/>
                </a:solidFill>
                <a:latin typeface="+mn-lt"/>
                <a:ea typeface="+mn-ea"/>
                <a:cs typeface="+mn-cs"/>
              </a:rPr>
              <a:t>2.Apple</a:t>
            </a:r>
            <a:r>
              <a:rPr lang="zh-TW" altLang="en-US" sz="1200" b="0" i="0" kern="1200" dirty="0" smtClean="0">
                <a:solidFill>
                  <a:schemeClr val="tx1"/>
                </a:solidFill>
                <a:latin typeface="+mn-lt"/>
                <a:ea typeface="+mn-ea"/>
                <a:cs typeface="+mn-cs"/>
              </a:rPr>
              <a:t>的</a:t>
            </a:r>
            <a:r>
              <a:rPr lang="en-US" altLang="zh-TW" sz="1200" b="0" i="0" kern="1200" dirty="0" smtClean="0">
                <a:solidFill>
                  <a:schemeClr val="tx1"/>
                </a:solidFill>
                <a:latin typeface="+mn-lt"/>
                <a:ea typeface="+mn-ea"/>
                <a:cs typeface="+mn-cs"/>
              </a:rPr>
              <a:t>App</a:t>
            </a:r>
            <a:r>
              <a:rPr lang="zh-TW" altLang="en-US" sz="1200" b="0" i="0" kern="1200" dirty="0" smtClean="0">
                <a:solidFill>
                  <a:schemeClr val="tx1"/>
                </a:solidFill>
                <a:latin typeface="+mn-lt"/>
                <a:ea typeface="+mn-ea"/>
                <a:cs typeface="+mn-cs"/>
              </a:rPr>
              <a:t>軟體</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要用買的，</a:t>
            </a:r>
            <a:r>
              <a:rPr lang="en-US" altLang="zh-TW" sz="1200" b="0" i="0" kern="1200" dirty="0" smtClean="0">
                <a:solidFill>
                  <a:schemeClr val="tx1"/>
                </a:solidFill>
                <a:latin typeface="+mn-lt"/>
                <a:ea typeface="+mn-ea"/>
                <a:cs typeface="+mn-cs"/>
              </a:rPr>
              <a:t>"Android"</a:t>
            </a:r>
            <a:r>
              <a:rPr lang="zh-TW" altLang="en-US" sz="1200" b="0" i="0" kern="1200" dirty="0" smtClean="0">
                <a:solidFill>
                  <a:schemeClr val="tx1"/>
                </a:solidFill>
                <a:latin typeface="+mn-lt"/>
                <a:ea typeface="+mn-ea"/>
                <a:cs typeface="+mn-cs"/>
              </a:rPr>
              <a:t>都免費</a:t>
            </a:r>
            <a:r>
              <a:rPr lang="en-US" altLang="zh-TW" sz="1200" b="0" i="0" kern="1200" dirty="0" smtClean="0">
                <a:solidFill>
                  <a:schemeClr val="tx1"/>
                </a:solidFill>
                <a:latin typeface="+mn-lt"/>
                <a:ea typeface="+mn-ea"/>
                <a:cs typeface="+mn-cs"/>
              </a:rPr>
              <a:t>!</a:t>
            </a:r>
            <a:r>
              <a:rPr lang="zh-TW" altLang="en-US" dirty="0" smtClean="0"/>
              <a:t/>
            </a:r>
            <a:br>
              <a:rPr lang="zh-TW" altLang="en-US" dirty="0" smtClean="0"/>
            </a:br>
            <a:r>
              <a:rPr lang="zh-TW" altLang="en-US" sz="1200" b="0" i="0" kern="1200" dirty="0" smtClean="0">
                <a:solidFill>
                  <a:schemeClr val="tx1"/>
                </a:solidFill>
                <a:latin typeface="+mn-lt"/>
                <a:ea typeface="+mn-ea"/>
                <a:cs typeface="+mn-cs"/>
              </a:rPr>
              <a:t>（誤會了 這點要解釋一下 我知道有很多免費</a:t>
            </a:r>
            <a:r>
              <a:rPr lang="en-US" altLang="zh-TW" sz="1200" b="0" i="0" kern="1200" dirty="0" smtClean="0">
                <a:solidFill>
                  <a:schemeClr val="tx1"/>
                </a:solidFill>
                <a:latin typeface="+mn-lt"/>
                <a:ea typeface="+mn-ea"/>
                <a:cs typeface="+mn-cs"/>
              </a:rPr>
              <a:t>App </a:t>
            </a:r>
            <a:r>
              <a:rPr lang="zh-TW" altLang="en-US" sz="1200" b="0" i="0" kern="1200" dirty="0" smtClean="0">
                <a:solidFill>
                  <a:schemeClr val="tx1"/>
                </a:solidFill>
                <a:latin typeface="+mn-lt"/>
                <a:ea typeface="+mn-ea"/>
                <a:cs typeface="+mn-cs"/>
              </a:rPr>
              <a:t>但在我看到＂周邊＂</a:t>
            </a:r>
            <a:r>
              <a:rPr lang="zh-TW" altLang="en-US" dirty="0" smtClean="0"/>
              <a:t/>
            </a:r>
            <a:br>
              <a:rPr lang="zh-TW" altLang="en-US" dirty="0" smtClean="0"/>
            </a:br>
            <a:r>
              <a:rPr lang="zh-TW" altLang="en-US" sz="1200" b="0" i="0" kern="1200" dirty="0" smtClean="0">
                <a:solidFill>
                  <a:schemeClr val="tx1"/>
                </a:solidFill>
                <a:latin typeface="+mn-lt"/>
                <a:ea typeface="+mn-ea"/>
                <a:cs typeface="+mn-cs"/>
              </a:rPr>
              <a:t>的人都認為蘋果的手機</a:t>
            </a:r>
            <a:r>
              <a:rPr lang="en-US" altLang="zh-TW" sz="1200" b="0" i="0" kern="1200" dirty="0" smtClean="0">
                <a:solidFill>
                  <a:schemeClr val="tx1"/>
                </a:solidFill>
                <a:latin typeface="+mn-lt"/>
                <a:ea typeface="+mn-ea"/>
                <a:cs typeface="+mn-cs"/>
              </a:rPr>
              <a:t>App</a:t>
            </a:r>
            <a:r>
              <a:rPr lang="zh-TW" altLang="en-US" sz="1200" b="0" i="0" kern="1200" dirty="0" smtClean="0">
                <a:solidFill>
                  <a:schemeClr val="tx1"/>
                </a:solidFill>
                <a:latin typeface="+mn-lt"/>
                <a:ea typeface="+mn-ea"/>
                <a:cs typeface="+mn-cs"/>
              </a:rPr>
              <a:t>要錢就在嫌</a:t>
            </a:r>
            <a:r>
              <a:rPr lang="en-US" altLang="zh-TW" sz="1200" b="0" i="0" kern="1200" dirty="0" smtClean="0">
                <a:solidFill>
                  <a:schemeClr val="tx1"/>
                </a:solidFill>
                <a:latin typeface="+mn-lt"/>
                <a:ea typeface="+mn-ea"/>
                <a:cs typeface="+mn-cs"/>
              </a:rPr>
              <a:t>android</a:t>
            </a:r>
            <a:r>
              <a:rPr lang="zh-TW" altLang="en-US" sz="1200" b="0" i="0" kern="1200" dirty="0" smtClean="0">
                <a:solidFill>
                  <a:schemeClr val="tx1"/>
                </a:solidFill>
                <a:latin typeface="+mn-lt"/>
                <a:ea typeface="+mn-ea"/>
                <a:cs typeface="+mn-cs"/>
              </a:rPr>
              <a:t>都免費</a:t>
            </a:r>
            <a:r>
              <a:rPr lang="zh-TW" altLang="en-US" dirty="0" smtClean="0"/>
              <a:t/>
            </a:r>
            <a:br>
              <a:rPr lang="zh-TW" altLang="en-US" dirty="0" smtClean="0"/>
            </a:br>
            <a:r>
              <a:rPr lang="zh-TW" altLang="en-US" sz="1200" b="0" i="0" kern="1200" dirty="0" smtClean="0">
                <a:solidFill>
                  <a:schemeClr val="tx1"/>
                </a:solidFill>
                <a:latin typeface="+mn-lt"/>
                <a:ea typeface="+mn-ea"/>
                <a:cs typeface="+mn-cs"/>
              </a:rPr>
              <a:t>當然選擇</a:t>
            </a:r>
            <a:r>
              <a:rPr lang="en-US" altLang="zh-TW" sz="1200" b="0" i="0" kern="1200" dirty="0" smtClean="0">
                <a:solidFill>
                  <a:schemeClr val="tx1"/>
                </a:solidFill>
                <a:latin typeface="+mn-lt"/>
                <a:ea typeface="+mn-ea"/>
                <a:cs typeface="+mn-cs"/>
              </a:rPr>
              <a:t>android</a:t>
            </a:r>
            <a:r>
              <a:rPr lang="zh-TW" altLang="en-US" sz="1200" b="0" i="0" kern="1200" dirty="0" smtClean="0">
                <a:solidFill>
                  <a:schemeClr val="tx1"/>
                </a:solidFill>
                <a:latin typeface="+mn-lt"/>
                <a:ea typeface="+mn-ea"/>
                <a:cs typeface="+mn-cs"/>
              </a:rPr>
              <a:t>。）</a:t>
            </a:r>
            <a:r>
              <a:rPr lang="zh-TW" altLang="en-US" dirty="0" smtClean="0"/>
              <a:t/>
            </a:r>
            <a:br>
              <a:rPr lang="zh-TW" altLang="en-US" dirty="0" smtClean="0"/>
            </a:br>
            <a:r>
              <a:rPr lang="zh-TW" altLang="en-US" dirty="0" smtClean="0"/>
              <a:t/>
            </a:r>
            <a:br>
              <a:rPr lang="zh-TW" altLang="en-US" dirty="0" smtClean="0"/>
            </a:br>
            <a:r>
              <a:rPr lang="en-US" altLang="zh-TW" sz="1200" b="0" i="0" kern="1200" dirty="0" smtClean="0">
                <a:solidFill>
                  <a:schemeClr val="tx1"/>
                </a:solidFill>
                <a:latin typeface="+mn-lt"/>
                <a:ea typeface="+mn-ea"/>
                <a:cs typeface="+mn-cs"/>
              </a:rPr>
              <a:t>3.Ios</a:t>
            </a:r>
            <a:r>
              <a:rPr lang="zh-TW" altLang="en-US" sz="1200" b="0" i="0" kern="1200" dirty="0" smtClean="0">
                <a:solidFill>
                  <a:schemeClr val="tx1"/>
                </a:solidFill>
                <a:latin typeface="+mn-lt"/>
                <a:ea typeface="+mn-ea"/>
                <a:cs typeface="+mn-cs"/>
              </a:rPr>
              <a:t>系統好難用，</a:t>
            </a:r>
            <a:r>
              <a:rPr lang="en-US" altLang="zh-TW" sz="1200" b="0" i="0" kern="1200" dirty="0" smtClean="0">
                <a:solidFill>
                  <a:schemeClr val="tx1"/>
                </a:solidFill>
                <a:latin typeface="+mn-lt"/>
                <a:ea typeface="+mn-ea"/>
                <a:cs typeface="+mn-cs"/>
              </a:rPr>
              <a:t>android</a:t>
            </a:r>
            <a:r>
              <a:rPr lang="zh-TW" altLang="en-US" sz="1200" b="0" i="0" kern="1200" dirty="0" smtClean="0">
                <a:solidFill>
                  <a:schemeClr val="tx1"/>
                </a:solidFill>
                <a:latin typeface="+mn-lt"/>
                <a:ea typeface="+mn-ea"/>
                <a:cs typeface="+mn-cs"/>
              </a:rPr>
              <a:t>比較好用有桌面又有天氣等等軟體訊息</a:t>
            </a:r>
            <a:r>
              <a:rPr lang="en-US" altLang="zh-TW" sz="1200" b="0" i="0" kern="1200" dirty="0" smtClean="0">
                <a:solidFill>
                  <a:schemeClr val="tx1"/>
                </a:solidFill>
                <a:latin typeface="+mn-lt"/>
                <a:ea typeface="+mn-ea"/>
                <a:cs typeface="+mn-cs"/>
              </a:rPr>
              <a:t>..</a:t>
            </a:r>
            <a:r>
              <a:rPr lang="zh-TW" altLang="en-US" dirty="0" smtClean="0"/>
              <a:t/>
            </a:r>
            <a:br>
              <a:rPr lang="zh-TW" altLang="en-US" dirty="0" smtClean="0"/>
            </a:br>
            <a:r>
              <a:rPr lang="zh-TW" altLang="en-US" dirty="0" smtClean="0"/>
              <a:t/>
            </a:r>
            <a:br>
              <a:rPr lang="zh-TW" altLang="en-US" dirty="0" smtClean="0"/>
            </a:br>
            <a:r>
              <a:rPr lang="en-US" altLang="zh-TW" sz="1200" b="0" i="0" kern="1200" dirty="0" smtClean="0">
                <a:solidFill>
                  <a:schemeClr val="tx1"/>
                </a:solidFill>
                <a:latin typeface="+mn-lt"/>
                <a:ea typeface="+mn-ea"/>
                <a:cs typeface="+mn-cs"/>
              </a:rPr>
              <a:t>4.</a:t>
            </a:r>
            <a:r>
              <a:rPr lang="zh-TW" altLang="en-US" sz="1200" b="0" i="0" kern="1200" dirty="0" smtClean="0">
                <a:solidFill>
                  <a:schemeClr val="tx1"/>
                </a:solidFill>
                <a:latin typeface="+mn-lt"/>
                <a:ea typeface="+mn-ea"/>
                <a:cs typeface="+mn-cs"/>
              </a:rPr>
              <a:t>傳個音樂</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照片都要透過</a:t>
            </a:r>
            <a:r>
              <a:rPr lang="en-US" altLang="zh-TW" sz="1200" b="0" i="0" kern="1200" dirty="0" err="1" smtClean="0">
                <a:solidFill>
                  <a:schemeClr val="tx1"/>
                </a:solidFill>
                <a:latin typeface="+mn-lt"/>
                <a:ea typeface="+mn-ea"/>
                <a:cs typeface="+mn-cs"/>
              </a:rPr>
              <a:t>Itunes</a:t>
            </a:r>
            <a:r>
              <a:rPr lang="zh-TW" altLang="en-US" sz="1200" b="0" i="0" kern="1200" dirty="0" smtClean="0">
                <a:solidFill>
                  <a:schemeClr val="tx1"/>
                </a:solidFill>
                <a:latin typeface="+mn-lt"/>
                <a:ea typeface="+mn-ea"/>
                <a:cs typeface="+mn-cs"/>
              </a:rPr>
              <a:t>什麼的軟體 好複雜</a:t>
            </a:r>
            <a:r>
              <a:rPr lang="zh-TW" altLang="en-US" dirty="0" smtClean="0"/>
              <a:t/>
            </a:r>
            <a:br>
              <a:rPr lang="zh-TW" altLang="en-US" dirty="0" smtClean="0"/>
            </a:br>
            <a:r>
              <a:rPr lang="en-US" altLang="zh-TW" sz="1200" b="0" i="0" kern="1200" dirty="0" smtClean="0">
                <a:solidFill>
                  <a:schemeClr val="tx1"/>
                </a:solidFill>
                <a:latin typeface="+mn-lt"/>
                <a:ea typeface="+mn-ea"/>
                <a:cs typeface="+mn-cs"/>
              </a:rPr>
              <a:t>android</a:t>
            </a:r>
            <a:r>
              <a:rPr lang="zh-TW" altLang="en-US" sz="1200" b="0" i="0" kern="1200" dirty="0" smtClean="0">
                <a:solidFill>
                  <a:schemeClr val="tx1"/>
                </a:solidFill>
                <a:latin typeface="+mn-lt"/>
                <a:ea typeface="+mn-ea"/>
                <a:cs typeface="+mn-cs"/>
              </a:rPr>
              <a:t>插下去資料夾點一點就可以丟進去了</a:t>
            </a:r>
            <a:r>
              <a:rPr lang="en-US" altLang="zh-TW" sz="1200" b="0" i="0" kern="1200" dirty="0" smtClean="0">
                <a:solidFill>
                  <a:schemeClr val="tx1"/>
                </a:solidFill>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6</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lnSpc>
                <a:spcPct val="150000"/>
              </a:lnSpc>
            </a:pPr>
            <a:r>
              <a:rPr lang="zh-TW" altLang="en-US" sz="1200" b="1" dirty="0" smtClean="0">
                <a:latin typeface="Consolas" panose="020B0609020204030204" pitchFamily="49" charset="0"/>
                <a:cs typeface="Consolas" panose="020B0609020204030204" pitchFamily="49" charset="0"/>
              </a:rPr>
              <a:t>做過的產品，換個角度還是會有市場</a:t>
            </a:r>
            <a:endParaRPr lang="en-US" altLang="zh-TW" sz="1200" b="1" dirty="0" smtClean="0">
              <a:latin typeface="Consolas" panose="020B0609020204030204" pitchFamily="49" charset="0"/>
              <a:cs typeface="Consolas" panose="020B0609020204030204" pitchFamily="49" charset="0"/>
            </a:endParaRPr>
          </a:p>
          <a:p>
            <a:pPr fontAlgn="base">
              <a:lnSpc>
                <a:spcPct val="150000"/>
              </a:lnSpc>
            </a:pPr>
            <a:endParaRPr lang="en-US" altLang="zh-TW" sz="1200" b="1" dirty="0" smtClean="0">
              <a:latin typeface="Consolas" panose="020B0609020204030204" pitchFamily="49" charset="0"/>
              <a:cs typeface="Consolas" panose="020B0609020204030204" pitchFamily="49" charset="0"/>
            </a:endParaRPr>
          </a:p>
          <a:p>
            <a:pPr fontAlgn="base">
              <a:lnSpc>
                <a:spcPct val="150000"/>
              </a:lnSpc>
            </a:pPr>
            <a:r>
              <a:rPr lang="zh-TW" altLang="en-US" sz="1200" b="1" dirty="0" smtClean="0">
                <a:latin typeface="Consolas" panose="020B0609020204030204" pitchFamily="49" charset="0"/>
                <a:cs typeface="Consolas" panose="020B0609020204030204" pitchFamily="49" charset="0"/>
              </a:rPr>
              <a:t>做自己要用的</a:t>
            </a:r>
            <a:r>
              <a:rPr lang="en-US" altLang="zh-TW" sz="1200" b="1" dirty="0" smtClean="0">
                <a:latin typeface="Consolas" panose="020B0609020204030204" pitchFamily="49" charset="0"/>
                <a:cs typeface="Consolas" panose="020B0609020204030204" pitchFamily="49" charset="0"/>
              </a:rPr>
              <a:t>APP</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8</a:t>
            </a:fld>
            <a:endParaRPr lang="zh-TW" altLang="en-US"/>
          </a:p>
        </p:txBody>
      </p:sp>
    </p:spTree>
    <p:extLst>
      <p:ext uri="{BB962C8B-B14F-4D97-AF65-F5344CB8AC3E}">
        <p14:creationId xmlns:p14="http://schemas.microsoft.com/office/powerpoint/2010/main" xmlns="" val="4082534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lnSpc>
                <a:spcPct val="150000"/>
              </a:lnSpc>
            </a:pPr>
            <a:r>
              <a:rPr lang="zh-TW" altLang="en-US" sz="1200" b="1" dirty="0" smtClean="0">
                <a:latin typeface="Consolas" panose="020B0609020204030204" pitchFamily="49" charset="0"/>
                <a:cs typeface="Consolas" panose="020B0609020204030204" pitchFamily="49" charset="0"/>
              </a:rPr>
              <a:t>做過的產品，換個角度還是會有市場</a:t>
            </a:r>
            <a:endParaRPr lang="en-US" altLang="zh-TW" sz="1200" b="1" dirty="0" smtClean="0">
              <a:latin typeface="Consolas" panose="020B0609020204030204" pitchFamily="49" charset="0"/>
              <a:cs typeface="Consolas" panose="020B0609020204030204" pitchFamily="49" charset="0"/>
            </a:endParaRPr>
          </a:p>
          <a:p>
            <a:pPr fontAlgn="base">
              <a:lnSpc>
                <a:spcPct val="150000"/>
              </a:lnSpc>
            </a:pPr>
            <a:endParaRPr lang="en-US" altLang="zh-TW" sz="1200" b="1" dirty="0" smtClean="0">
              <a:latin typeface="Consolas" panose="020B0609020204030204" pitchFamily="49" charset="0"/>
              <a:cs typeface="Consolas" panose="020B0609020204030204" pitchFamily="49" charset="0"/>
            </a:endParaRPr>
          </a:p>
          <a:p>
            <a:pPr fontAlgn="base">
              <a:lnSpc>
                <a:spcPct val="150000"/>
              </a:lnSpc>
            </a:pPr>
            <a:r>
              <a:rPr lang="zh-TW" altLang="en-US" sz="1200" b="1" dirty="0" smtClean="0">
                <a:latin typeface="Consolas" panose="020B0609020204030204" pitchFamily="49" charset="0"/>
                <a:cs typeface="Consolas" panose="020B0609020204030204" pitchFamily="49" charset="0"/>
              </a:rPr>
              <a:t>做自己要用的</a:t>
            </a:r>
            <a:r>
              <a:rPr lang="en-US" altLang="zh-TW" sz="1200" b="1" dirty="0" smtClean="0">
                <a:latin typeface="Consolas" panose="020B0609020204030204" pitchFamily="49" charset="0"/>
                <a:cs typeface="Consolas" panose="020B0609020204030204" pitchFamily="49" charset="0"/>
              </a:rPr>
              <a:t>APP</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9</a:t>
            </a:fld>
            <a:endParaRPr lang="zh-TW" altLang="en-US"/>
          </a:p>
        </p:txBody>
      </p:sp>
    </p:spTree>
    <p:extLst>
      <p:ext uri="{BB962C8B-B14F-4D97-AF65-F5344CB8AC3E}">
        <p14:creationId xmlns:p14="http://schemas.microsoft.com/office/powerpoint/2010/main" xmlns="" val="4082534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用以下這三總</a:t>
            </a:r>
            <a:r>
              <a:rPr lang="en-US" altLang="zh-TW" dirty="0" smtClean="0"/>
              <a:t>XXX</a:t>
            </a:r>
            <a:r>
              <a:rPr lang="zh-TW" altLang="en-US" dirty="0" smtClean="0"/>
              <a:t>介紹，以這三種為網路上最多人使用也是已經分成入門進階區別。</a:t>
            </a:r>
            <a:endParaRPr lang="en-US" altLang="zh-TW" dirty="0" smtClean="0"/>
          </a:p>
          <a:p>
            <a:r>
              <a:rPr lang="zh-TW" altLang="en-US" dirty="0" smtClean="0"/>
              <a:t>在這裡我們交最簡單的第三套</a:t>
            </a:r>
            <a:r>
              <a:rPr lang="en-US" altLang="zh-TW" dirty="0" smtClean="0"/>
              <a:t>APP</a:t>
            </a:r>
            <a:r>
              <a:rPr lang="zh-TW" altLang="en-US" dirty="0" smtClean="0"/>
              <a:t> </a:t>
            </a:r>
            <a:r>
              <a:rPr lang="en-US" altLang="zh-TW" dirty="0" smtClean="0"/>
              <a:t>INVENTOR</a:t>
            </a:r>
            <a:r>
              <a:rPr lang="zh-TW" altLang="en-US" dirty="0" smtClean="0"/>
              <a:t>作為這次講座最重要的內容。</a:t>
            </a: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10</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b="0" i="0" kern="1200" dirty="0" smtClean="0">
                <a:solidFill>
                  <a:schemeClr val="tx1"/>
                </a:solidFill>
                <a:latin typeface="+mn-lt"/>
                <a:ea typeface="+mn-ea"/>
                <a:cs typeface="+mn-cs"/>
              </a:rPr>
              <a:t>這是 </a:t>
            </a:r>
            <a:r>
              <a:rPr lang="en-US" altLang="zh-TW" sz="1200" b="0" i="0" kern="1200" dirty="0" err="1" smtClean="0">
                <a:solidFill>
                  <a:schemeClr val="tx1"/>
                </a:solidFill>
                <a:latin typeface="+mn-lt"/>
                <a:ea typeface="+mn-ea"/>
                <a:cs typeface="+mn-cs"/>
              </a:rPr>
              <a:t>EZoApp</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的操作畫面，整體的顏色採用程式開發常見的色彩配置 </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深色底 </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高亮度程式碼 </a:t>
            </a:r>
            <a:r>
              <a:rPr lang="en-US" altLang="zh-TW" sz="1200" b="0" i="0" kern="1200" dirty="0" smtClean="0">
                <a:solidFill>
                  <a:schemeClr val="tx1"/>
                </a:solidFill>
                <a:latin typeface="+mn-lt"/>
                <a:ea typeface="+mn-ea"/>
                <a:cs typeface="+mn-cs"/>
              </a:rPr>
              <a:t>+ </a:t>
            </a:r>
            <a:r>
              <a:rPr lang="zh-TW" altLang="en-US" sz="1200" b="0" i="0" kern="1200" dirty="0" smtClean="0">
                <a:solidFill>
                  <a:schemeClr val="tx1"/>
                </a:solidFill>
                <a:latin typeface="+mn-lt"/>
                <a:ea typeface="+mn-ea"/>
                <a:cs typeface="+mn-cs"/>
              </a:rPr>
              <a:t>高彩度程式碼提示 </a:t>
            </a:r>
            <a:r>
              <a:rPr lang="en-US" altLang="zh-TW" sz="1200" b="0" i="0" kern="1200" dirty="0" smtClean="0">
                <a:solidFill>
                  <a:schemeClr val="tx1"/>
                </a:solidFill>
                <a:latin typeface="+mn-lt"/>
                <a:ea typeface="+mn-ea"/>
                <a:cs typeface="+mn-cs"/>
              </a:rPr>
              <a:t>)</a:t>
            </a:r>
            <a:r>
              <a:rPr lang="zh-TW" altLang="en-US" sz="1200" b="0" i="0" kern="1200" dirty="0" smtClean="0">
                <a:solidFill>
                  <a:schemeClr val="tx1"/>
                </a:solidFill>
                <a:latin typeface="+mn-lt"/>
                <a:ea typeface="+mn-ea"/>
                <a:cs typeface="+mn-cs"/>
              </a:rPr>
              <a:t>，對於工程師而言，這應該是這非常簡潔的模式，而對於設計師來說，這就是個所得的開發畫面，因為就如同在網頁設計工具一樣，你寫了什麼程式碼，拉進去什麼圖，都會即時的展現在編輯的區域內，相當的方便且實用。 </a:t>
            </a:r>
            <a:r>
              <a:rPr lang="zh-TW" altLang="en-US" dirty="0" smtClean="0"/>
              <a:t/>
            </a:r>
            <a:br>
              <a:rPr lang="zh-TW" altLang="en-US" dirty="0" smtClean="0"/>
            </a:br>
            <a:r>
              <a:rPr lang="zh-TW" altLang="en-US" sz="1200" b="0" i="0" kern="1200" dirty="0" smtClean="0">
                <a:solidFill>
                  <a:schemeClr val="tx1"/>
                </a:solidFill>
                <a:latin typeface="+mn-lt"/>
                <a:ea typeface="+mn-ea"/>
                <a:cs typeface="+mn-cs"/>
              </a:rPr>
              <a:t>因為畫面的編排還滿容易上手的，其實不太需要花太多的時間，就可以熟悉如何操作，以下就介紹各個操作區塊的功能： </a:t>
            </a:r>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48CBC45E-2158-4C74-9787-E2EE30180D7D}" type="slidenum">
              <a:rPr lang="zh-TW" altLang="en-US" smtClean="0"/>
              <a:pPr/>
              <a:t>12</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18113" y="2065563"/>
            <a:ext cx="5339837" cy="1959430"/>
          </a:xfrm>
        </p:spPr>
        <p:txBody>
          <a:bodyPr anchor="b">
            <a:normAutofit/>
          </a:bodyPr>
          <a:lstStyle>
            <a:lvl1pPr algn="ctr">
              <a:defRPr sz="5400" b="1">
                <a:solidFill>
                  <a:schemeClr val="accent1">
                    <a:lumMod val="75000"/>
                  </a:schemeClr>
                </a:solidFill>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Subtitle 2"/>
          <p:cNvSpPr>
            <a:spLocks noGrp="1"/>
          </p:cNvSpPr>
          <p:nvPr>
            <p:ph type="subTitle" idx="1"/>
          </p:nvPr>
        </p:nvSpPr>
        <p:spPr>
          <a:xfrm>
            <a:off x="1118113" y="4359451"/>
            <a:ext cx="5159829" cy="743228"/>
          </a:xfrm>
        </p:spPr>
        <p:txBody>
          <a:bodyPr/>
          <a:lstStyle>
            <a:lvl1pPr marL="0" indent="0" algn="ctr">
              <a:buNone/>
              <a:defRPr sz="2400">
                <a:solidFill>
                  <a:schemeClr val="accent4">
                    <a:lumMod val="75000"/>
                  </a:schemeClr>
                </a:solidFill>
                <a:latin typeface="微軟正黑體" panose="020B0604030504040204" pitchFamily="34" charset="-120"/>
                <a:ea typeface="微軟正黑體"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en-US" dirty="0"/>
          </a:p>
        </p:txBody>
      </p:sp>
      <p:sp>
        <p:nvSpPr>
          <p:cNvPr id="4" name="Date Placeholder 3"/>
          <p:cNvSpPr>
            <a:spLocks noGrp="1"/>
          </p:cNvSpPr>
          <p:nvPr>
            <p:ph type="dt" sz="half" idx="10"/>
          </p:nvPr>
        </p:nvSpPr>
        <p:spPr/>
        <p:txBody>
          <a:bodyPr/>
          <a:lstStyle/>
          <a:p>
            <a:fld id="{8C1A5725-57BF-4F48-A842-F68BC1981192}" type="datetimeFigureOut">
              <a:rPr lang="zh-TW" altLang="en-US" smtClean="0"/>
              <a:pPr/>
              <a:t>2015/7/30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D2C7603-A4BA-4690-B560-C70D456D622F}" type="slidenum">
              <a:rPr lang="zh-TW" altLang="en-US" smtClean="0"/>
              <a:pPr/>
              <a:t>‹#›</a:t>
            </a:fld>
            <a:endParaRPr lang="zh-TW" altLang="en-US"/>
          </a:p>
        </p:txBody>
      </p:sp>
    </p:spTree>
    <p:extLst>
      <p:ext uri="{BB962C8B-B14F-4D97-AF65-F5344CB8AC3E}">
        <p14:creationId xmlns:p14="http://schemas.microsoft.com/office/powerpoint/2010/main" xmlns="" val="23549504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0436" y="332470"/>
            <a:ext cx="5241471" cy="614588"/>
          </a:xfrm>
        </p:spPr>
        <p:txBody>
          <a:bodyPr>
            <a:normAutofit/>
          </a:bodyPr>
          <a:lstStyle>
            <a:lvl1pPr>
              <a:defRPr sz="2800" b="1">
                <a:solidFill>
                  <a:schemeClr val="bg2">
                    <a:lumMod val="50000"/>
                  </a:schemeClr>
                </a:solidFill>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Content Placeholder 2"/>
          <p:cNvSpPr>
            <a:spLocks noGrp="1"/>
          </p:cNvSpPr>
          <p:nvPr>
            <p:ph idx="1"/>
          </p:nvPr>
        </p:nvSpPr>
        <p:spPr>
          <a:xfrm>
            <a:off x="628650" y="1476035"/>
            <a:ext cx="7886700" cy="4351338"/>
          </a:xfrm>
        </p:spPr>
        <p:txBody>
          <a:bodyPr/>
          <a:lstStyle>
            <a:lvl1pPr>
              <a:defRPr>
                <a:solidFill>
                  <a:schemeClr val="accent4">
                    <a:lumMod val="75000"/>
                  </a:schemeClr>
                </a:solidFill>
                <a:latin typeface="微軟正黑體" panose="020B0604030504040204" pitchFamily="34" charset="-120"/>
                <a:ea typeface="微軟正黑體" panose="020B0604030504040204" pitchFamily="34" charset="-120"/>
              </a:defRPr>
            </a:lvl1pPr>
            <a:lvl2pPr>
              <a:defRPr>
                <a:solidFill>
                  <a:schemeClr val="accent2">
                    <a:lumMod val="75000"/>
                  </a:schemeClr>
                </a:solidFill>
              </a:defRPr>
            </a:lvl2pPr>
            <a:lvl3pPr>
              <a:defRPr>
                <a:solidFill>
                  <a:schemeClr val="accent2">
                    <a:lumMod val="50000"/>
                  </a:schemeClr>
                </a:solidFill>
              </a:defRPr>
            </a:lvl3pPr>
            <a:lvl4pPr>
              <a:defRPr>
                <a:solidFill>
                  <a:schemeClr val="accent6">
                    <a:lumMod val="75000"/>
                  </a:schemeClr>
                </a:solidFill>
              </a:defRPr>
            </a:lvl4pPr>
            <a:lvl5pPr>
              <a:defRPr>
                <a:solidFill>
                  <a:schemeClr val="accent1">
                    <a:lumMod val="75000"/>
                  </a:schemeClr>
                </a:solidFill>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10"/>
          </p:nvPr>
        </p:nvSpPr>
        <p:spPr>
          <a:xfrm>
            <a:off x="628650" y="6173787"/>
            <a:ext cx="2057400" cy="365125"/>
          </a:xfrm>
        </p:spPr>
        <p:txBody>
          <a:bodyPr/>
          <a:lstStyle/>
          <a:p>
            <a:fld id="{8C1A5725-57BF-4F48-A842-F68BC1981192}" type="datetimeFigureOut">
              <a:rPr lang="zh-TW" altLang="en-US" smtClean="0"/>
              <a:pPr/>
              <a:t>2015/7/30</a:t>
            </a:fld>
            <a:endParaRPr lang="zh-TW" altLang="en-US"/>
          </a:p>
        </p:txBody>
      </p:sp>
      <p:sp>
        <p:nvSpPr>
          <p:cNvPr id="5" name="Footer Placeholder 4"/>
          <p:cNvSpPr>
            <a:spLocks noGrp="1"/>
          </p:cNvSpPr>
          <p:nvPr>
            <p:ph type="ftr" sz="quarter" idx="11"/>
          </p:nvPr>
        </p:nvSpPr>
        <p:spPr>
          <a:xfrm>
            <a:off x="3028950" y="6194651"/>
            <a:ext cx="3086100" cy="365125"/>
          </a:xfrm>
        </p:spPr>
        <p:txBody>
          <a:bodyPr/>
          <a:lstStyle/>
          <a:p>
            <a:endParaRPr lang="zh-TW" altLang="en-US"/>
          </a:p>
        </p:txBody>
      </p:sp>
      <p:sp>
        <p:nvSpPr>
          <p:cNvPr id="6" name="Slide Number Placeholder 5"/>
          <p:cNvSpPr>
            <a:spLocks noGrp="1"/>
          </p:cNvSpPr>
          <p:nvPr>
            <p:ph type="sldNum" sz="quarter" idx="12"/>
          </p:nvPr>
        </p:nvSpPr>
        <p:spPr>
          <a:xfrm>
            <a:off x="6457950" y="6203721"/>
            <a:ext cx="2057400" cy="365125"/>
          </a:xfrm>
        </p:spPr>
        <p:txBody>
          <a:bodyPr/>
          <a:lstStyle/>
          <a:p>
            <a:fld id="{4D2C7603-A4BA-4690-B560-C70D456D622F}" type="slidenum">
              <a:rPr lang="zh-TW" altLang="en-US" smtClean="0"/>
              <a:pPr/>
              <a:t>‹#›</a:t>
            </a:fld>
            <a:endParaRPr lang="zh-TW" altLang="en-US"/>
          </a:p>
        </p:txBody>
      </p:sp>
    </p:spTree>
    <p:extLst>
      <p:ext uri="{BB962C8B-B14F-4D97-AF65-F5344CB8AC3E}">
        <p14:creationId xmlns:p14="http://schemas.microsoft.com/office/powerpoint/2010/main" xmlns="" val="223502977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A5725-57BF-4F48-A842-F68BC1981192}" type="datetimeFigureOut">
              <a:rPr lang="zh-TW" altLang="en-US" smtClean="0"/>
              <a:pPr/>
              <a:t>2015/7/30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C7603-A4BA-4690-B560-C70D456D622F}" type="slidenum">
              <a:rPr lang="zh-TW" altLang="en-US" smtClean="0"/>
              <a:pPr/>
              <a:t>‹#›</a:t>
            </a:fld>
            <a:endParaRPr lang="zh-TW" altLang="en-US"/>
          </a:p>
        </p:txBody>
      </p:sp>
    </p:spTree>
    <p:extLst>
      <p:ext uri="{BB962C8B-B14F-4D97-AF65-F5344CB8AC3E}">
        <p14:creationId xmlns:p14="http://schemas.microsoft.com/office/powerpoint/2010/main" xmlns="" val="1891091337"/>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18113" y="1466833"/>
            <a:ext cx="5339837" cy="1959430"/>
          </a:xfrm>
        </p:spPr>
        <p:txBody>
          <a:bodyPr>
            <a:normAutofit/>
          </a:bodyPr>
          <a:lstStyle/>
          <a:p>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Maker :</a:t>
            </a:r>
            <a:b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en-US" altLang="zh-TW" sz="4000" dirty="0" smtClean="0">
                <a:latin typeface="Arial Unicode MS" panose="020B0604020202020204" pitchFamily="34" charset="-120"/>
                <a:ea typeface="Arial Unicode MS" panose="020B0604020202020204" pitchFamily="34" charset="-120"/>
                <a:cs typeface="Arial Unicode MS" panose="020B0604020202020204" pitchFamily="34" charset="-120"/>
              </a:rPr>
              <a:t>APP Inventor </a:t>
            </a:r>
            <a:endParaRPr lang="zh-TW" altLang="en-US" sz="40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3" name="副標題 2"/>
          <p:cNvSpPr>
            <a:spLocks noGrp="1"/>
          </p:cNvSpPr>
          <p:nvPr>
            <p:ph type="subTitle" idx="1"/>
          </p:nvPr>
        </p:nvSpPr>
        <p:spPr>
          <a:xfrm>
            <a:off x="486725" y="4109072"/>
            <a:ext cx="6458344" cy="1660349"/>
          </a:xfrm>
        </p:spPr>
        <p:txBody>
          <a:bodyPr>
            <a:noAutofit/>
          </a:bodyPr>
          <a:lstStyle/>
          <a:p>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ITTRAINING</a:t>
            </a:r>
          </a:p>
          <a:p>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Engineer: King Chang</a:t>
            </a:r>
          </a:p>
          <a:p>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Homepage: http://www.ittraining.com.tw</a:t>
            </a:r>
          </a:p>
          <a:p>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Blog: http://blog.ittraining.com.tw</a:t>
            </a:r>
            <a:endPar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xmlns="" val="33920886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Android</a:t>
            </a:r>
            <a:r>
              <a:rPr lang="zh-TW" altLang="en-US" dirty="0" smtClean="0"/>
              <a:t>  開發軟體介紹</a:t>
            </a:r>
            <a:endParaRPr lang="zh-TW" altLang="en-US" dirty="0"/>
          </a:p>
        </p:txBody>
      </p:sp>
      <p:sp>
        <p:nvSpPr>
          <p:cNvPr id="3" name="內容版面配置區 2"/>
          <p:cNvSpPr>
            <a:spLocks noGrp="1"/>
          </p:cNvSpPr>
          <p:nvPr>
            <p:ph idx="1"/>
          </p:nvPr>
        </p:nvSpPr>
        <p:spPr/>
        <p:txBody>
          <a:bodyPr/>
          <a:lstStyle/>
          <a:p>
            <a:r>
              <a:rPr lang="en-US" altLang="zh-TW" dirty="0" smtClean="0"/>
              <a:t>Android</a:t>
            </a:r>
            <a:r>
              <a:rPr lang="zh-TW" altLang="en-US" dirty="0" smtClean="0"/>
              <a:t>　</a:t>
            </a:r>
            <a:r>
              <a:rPr lang="en-US" altLang="zh-TW" dirty="0" smtClean="0"/>
              <a:t>Studio</a:t>
            </a:r>
          </a:p>
          <a:p>
            <a:r>
              <a:rPr lang="en-US" altLang="zh-TW" dirty="0" err="1" smtClean="0"/>
              <a:t>Ezo</a:t>
            </a:r>
            <a:r>
              <a:rPr lang="en-US" altLang="zh-TW" dirty="0" smtClean="0"/>
              <a:t> APP</a:t>
            </a:r>
          </a:p>
          <a:p>
            <a:r>
              <a:rPr lang="en-US" dirty="0" smtClean="0"/>
              <a:t>App Inventor 2</a:t>
            </a:r>
            <a:endParaRPr lang="zh-TW" altLang="en-US" dirty="0"/>
          </a:p>
        </p:txBody>
      </p:sp>
      <p:pic>
        <p:nvPicPr>
          <p:cNvPr id="4" name="Picture 2"/>
          <p:cNvPicPr>
            <a:picLocks noChangeAspect="1" noChangeArrowheads="1"/>
          </p:cNvPicPr>
          <p:nvPr/>
        </p:nvPicPr>
        <p:blipFill>
          <a:blip r:embed="rId3"/>
          <a:srcRect b="42044"/>
          <a:stretch>
            <a:fillRect/>
          </a:stretch>
        </p:blipFill>
        <p:spPr bwMode="auto">
          <a:xfrm>
            <a:off x="400958" y="3324225"/>
            <a:ext cx="8343845" cy="2619375"/>
          </a:xfrm>
          <a:prstGeom prst="rect">
            <a:avLst/>
          </a:prstGeom>
          <a:noFill/>
          <a:ln w="9525">
            <a:noFill/>
            <a:miter lim="800000"/>
            <a:headEnd/>
            <a:tailEnd/>
          </a:ln>
          <a:effectLst/>
        </p:spPr>
      </p:pic>
      <p:pic>
        <p:nvPicPr>
          <p:cNvPr id="5" name="Picture 3"/>
          <p:cNvPicPr>
            <a:picLocks noChangeAspect="1" noChangeArrowheads="1"/>
          </p:cNvPicPr>
          <p:nvPr/>
        </p:nvPicPr>
        <p:blipFill>
          <a:blip r:embed="rId4"/>
          <a:srcRect l="33450" t="20619" r="50332" b="67807"/>
          <a:stretch>
            <a:fillRect/>
          </a:stretch>
        </p:blipFill>
        <p:spPr bwMode="auto">
          <a:xfrm>
            <a:off x="6352696" y="1357098"/>
            <a:ext cx="2029304" cy="814602"/>
          </a:xfrm>
          <a:prstGeom prst="rect">
            <a:avLst/>
          </a:prstGeom>
          <a:noFill/>
          <a:ln w="9525">
            <a:noFill/>
            <a:miter lim="800000"/>
            <a:headEnd/>
            <a:tailEnd/>
          </a:ln>
          <a:effectLst/>
        </p:spPr>
      </p:pic>
      <p:pic>
        <p:nvPicPr>
          <p:cNvPr id="6" name="Picture 3"/>
          <p:cNvPicPr>
            <a:picLocks noChangeAspect="1" noChangeArrowheads="1"/>
          </p:cNvPicPr>
          <p:nvPr/>
        </p:nvPicPr>
        <p:blipFill>
          <a:blip r:embed="rId5" cstate="print"/>
          <a:srcRect l="31400" t="8870" r="30806" b="36836"/>
          <a:stretch>
            <a:fillRect/>
          </a:stretch>
        </p:blipFill>
        <p:spPr bwMode="auto">
          <a:xfrm>
            <a:off x="6477000" y="2347059"/>
            <a:ext cx="2000250" cy="16163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xit" presetSubtype="2" fill="hold" nodeType="withEffect">
                                  <p:stCondLst>
                                    <p:cond delay="0"/>
                                  </p:stCondLst>
                                  <p:childTnLst>
                                    <p:anim calcmode="lin" valueType="num">
                                      <p:cBhvr additive="base">
                                        <p:cTn id="30" dur="500"/>
                                        <p:tgtEl>
                                          <p:spTgt spid="6"/>
                                        </p:tgtEl>
                                        <p:attrNameLst>
                                          <p:attrName>ppt_x</p:attrName>
                                        </p:attrNameLst>
                                      </p:cBhvr>
                                      <p:tavLst>
                                        <p:tav tm="0">
                                          <p:val>
                                            <p:strVal val="ppt_x"/>
                                          </p:val>
                                        </p:tav>
                                        <p:tav tm="100000">
                                          <p:val>
                                            <p:strVal val="1+ppt_w/2"/>
                                          </p:val>
                                        </p:tav>
                                      </p:tavLst>
                                    </p:anim>
                                    <p:anim calcmode="lin" valueType="num">
                                      <p:cBhvr additive="base">
                                        <p:cTn id="31" dur="500"/>
                                        <p:tgtEl>
                                          <p:spTgt spid="6"/>
                                        </p:tgtEl>
                                        <p:attrNameLst>
                                          <p:attrName>ppt_y</p:attrName>
                                        </p:attrNameLst>
                                      </p:cBhvr>
                                      <p:tavLst>
                                        <p:tav tm="0">
                                          <p:val>
                                            <p:strVal val="ppt_y"/>
                                          </p:val>
                                        </p:tav>
                                        <p:tav tm="100000">
                                          <p:val>
                                            <p:strVal val="ppt_y"/>
                                          </p:val>
                                        </p:tav>
                                      </p:tavLst>
                                    </p:anim>
                                    <p:set>
                                      <p:cBhvr>
                                        <p:cTn id="32" dur="1" fill="hold">
                                          <p:stCondLst>
                                            <p:cond delay="499"/>
                                          </p:stCondLst>
                                        </p:cTn>
                                        <p:tgtEl>
                                          <p:spTgt spid="6"/>
                                        </p:tgtEl>
                                        <p:attrNameLst>
                                          <p:attrName>style.visibility</p:attrName>
                                        </p:attrNameLst>
                                      </p:cBhvr>
                                      <p:to>
                                        <p:strVal val="hidden"/>
                                      </p:to>
                                    </p:set>
                                  </p:childTnLst>
                                </p:cTn>
                              </p:par>
                              <p:par>
                                <p:cTn id="33" presetID="2" presetClass="exit" presetSubtype="2" fill="hold" nodeType="withEffect">
                                  <p:stCondLst>
                                    <p:cond delay="0"/>
                                  </p:stCondLst>
                                  <p:childTnLst>
                                    <p:anim calcmode="lin" valueType="num">
                                      <p:cBhvr additive="base">
                                        <p:cTn id="34" dur="500"/>
                                        <p:tgtEl>
                                          <p:spTgt spid="5"/>
                                        </p:tgtEl>
                                        <p:attrNameLst>
                                          <p:attrName>ppt_x</p:attrName>
                                        </p:attrNameLst>
                                      </p:cBhvr>
                                      <p:tavLst>
                                        <p:tav tm="0">
                                          <p:val>
                                            <p:strVal val="ppt_x"/>
                                          </p:val>
                                        </p:tav>
                                        <p:tav tm="100000">
                                          <p:val>
                                            <p:strVal val="1+ppt_w/2"/>
                                          </p:val>
                                        </p:tav>
                                      </p:tavLst>
                                    </p:anim>
                                    <p:anim calcmode="lin" valueType="num">
                                      <p:cBhvr additive="base">
                                        <p:cTn id="35" dur="500"/>
                                        <p:tgtEl>
                                          <p:spTgt spid="5"/>
                                        </p:tgtEl>
                                        <p:attrNameLst>
                                          <p:attrName>ppt_y</p:attrName>
                                        </p:attrNameLst>
                                      </p:cBhvr>
                                      <p:tavLst>
                                        <p:tav tm="0">
                                          <p:val>
                                            <p:strVal val="ppt_y"/>
                                          </p:val>
                                        </p:tav>
                                        <p:tav tm="100000">
                                          <p:val>
                                            <p:strVal val="ppt_y"/>
                                          </p:val>
                                        </p:tav>
                                      </p:tavLst>
                                    </p:anim>
                                    <p:set>
                                      <p:cBhvr>
                                        <p:cTn id="36" dur="1" fill="hold">
                                          <p:stCondLst>
                                            <p:cond delay="499"/>
                                          </p:stCondLst>
                                        </p:cTn>
                                        <p:tgtEl>
                                          <p:spTgt spid="5"/>
                                        </p:tgtEl>
                                        <p:attrNameLst>
                                          <p:attrName>style.visibility</p:attrName>
                                        </p:attrNameLst>
                                      </p:cBhvr>
                                      <p:to>
                                        <p:strVal val="hidden"/>
                                      </p:to>
                                    </p:set>
                                  </p:childTnLst>
                                </p:cTn>
                              </p:par>
                              <p:par>
                                <p:cTn id="37" presetID="2" presetClass="entr" presetSubtype="4"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628650" y="1476035"/>
            <a:ext cx="7886700" cy="4351338"/>
          </a:xfrm>
        </p:spPr>
        <p:txBody>
          <a:bodyPr/>
          <a:lstStyle/>
          <a:p>
            <a:r>
              <a:rPr lang="zh-TW" altLang="en-US" dirty="0" smtClean="0"/>
              <a:t>優點</a:t>
            </a:r>
            <a:endParaRPr lang="en-US" altLang="zh-TW" dirty="0" smtClean="0"/>
          </a:p>
          <a:p>
            <a:pPr lvl="1"/>
            <a:r>
              <a:rPr lang="zh-TW" altLang="en-US" dirty="0" smtClean="0"/>
              <a:t>功能強大</a:t>
            </a:r>
            <a:endParaRPr lang="en-US" altLang="zh-TW" dirty="0" smtClean="0"/>
          </a:p>
          <a:p>
            <a:pPr lvl="1"/>
            <a:r>
              <a:rPr lang="zh-TW" altLang="en-US" dirty="0" smtClean="0"/>
              <a:t>靈活的建構系統</a:t>
            </a:r>
            <a:endParaRPr lang="en-US" altLang="zh-TW" dirty="0" smtClean="0"/>
          </a:p>
          <a:p>
            <a:endParaRPr lang="en-US" altLang="zh-TW" dirty="0" smtClean="0"/>
          </a:p>
          <a:p>
            <a:r>
              <a:rPr lang="zh-TW" altLang="en-US" dirty="0" smtClean="0"/>
              <a:t>缺點</a:t>
            </a:r>
            <a:endParaRPr lang="en-US" altLang="zh-TW" dirty="0" smtClean="0"/>
          </a:p>
          <a:p>
            <a:pPr lvl="1"/>
            <a:r>
              <a:rPr lang="zh-TW" altLang="en-US" dirty="0" smtClean="0"/>
              <a:t>環境建構很大</a:t>
            </a:r>
            <a:endParaRPr lang="en-US" altLang="zh-TW" dirty="0" smtClean="0"/>
          </a:p>
          <a:p>
            <a:pPr lvl="1"/>
            <a:r>
              <a:rPr lang="zh-TW" altLang="en-US" dirty="0" smtClean="0"/>
              <a:t>複雜性高</a:t>
            </a:r>
            <a:endParaRPr lang="en-US" altLang="zh-TW" dirty="0" smtClean="0"/>
          </a:p>
          <a:p>
            <a:pPr>
              <a:buNone/>
            </a:pPr>
            <a:endParaRPr lang="en-US" altLang="zh-TW" dirty="0" smtClean="0"/>
          </a:p>
          <a:p>
            <a:endParaRPr lang="en-US" altLang="zh-TW" dirty="0" smtClean="0"/>
          </a:p>
          <a:p>
            <a:endParaRPr lang="zh-TW" altLang="en-US" dirty="0"/>
          </a:p>
        </p:txBody>
      </p:sp>
      <p:pic>
        <p:nvPicPr>
          <p:cNvPr id="105475" name="Picture 3"/>
          <p:cNvPicPr>
            <a:picLocks noChangeAspect="1" noChangeArrowheads="1"/>
          </p:cNvPicPr>
          <p:nvPr/>
        </p:nvPicPr>
        <p:blipFill>
          <a:blip r:embed="rId2"/>
          <a:srcRect l="33450" t="20619" r="24696" b="40534"/>
          <a:stretch>
            <a:fillRect/>
          </a:stretch>
        </p:blipFill>
        <p:spPr bwMode="auto">
          <a:xfrm>
            <a:off x="3638071" y="2214348"/>
            <a:ext cx="5236988" cy="27341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b="0" dirty="0" err="1" smtClean="0"/>
              <a:t>EZoApp</a:t>
            </a:r>
            <a:endParaRPr lang="zh-TW" altLang="en-US" dirty="0"/>
          </a:p>
        </p:txBody>
      </p:sp>
      <p:pic>
        <p:nvPicPr>
          <p:cNvPr id="5" name="圖片 4" descr="&amp;#x5B78;&amp;#x5BEB;&amp;#x7A0B;&amp;#x5F0F;&amp;#x770B;&amp;#x6B63;&amp;#x59B9;&#10;HTML&#10;JavaScript&#10; "/>
          <p:cNvPicPr/>
          <p:nvPr/>
        </p:nvPicPr>
        <p:blipFill>
          <a:blip r:embed="rId3"/>
          <a:srcRect l="30815" t="25545"/>
          <a:stretch>
            <a:fillRect/>
          </a:stretch>
        </p:blipFill>
        <p:spPr bwMode="auto">
          <a:xfrm>
            <a:off x="419549" y="3991087"/>
            <a:ext cx="3313355" cy="1721224"/>
          </a:xfrm>
          <a:prstGeom prst="rect">
            <a:avLst/>
          </a:prstGeom>
          <a:noFill/>
          <a:ln w="9525">
            <a:noFill/>
            <a:miter lim="800000"/>
            <a:headEnd/>
            <a:tailEnd/>
          </a:ln>
        </p:spPr>
      </p:pic>
      <p:pic>
        <p:nvPicPr>
          <p:cNvPr id="4" name="Picture 2" descr="EZoApp 是最佳的行動設計工具"/>
          <p:cNvPicPr>
            <a:picLocks noChangeAspect="1" noChangeArrowheads="1"/>
          </p:cNvPicPr>
          <p:nvPr/>
        </p:nvPicPr>
        <p:blipFill>
          <a:blip r:embed="rId4"/>
          <a:srcRect l="8871" r="8218" b="5340"/>
          <a:stretch>
            <a:fillRect/>
          </a:stretch>
        </p:blipFill>
        <p:spPr bwMode="auto">
          <a:xfrm>
            <a:off x="3762131" y="2130014"/>
            <a:ext cx="5166715" cy="3601533"/>
          </a:xfrm>
          <a:prstGeom prst="rect">
            <a:avLst/>
          </a:prstGeom>
          <a:noFill/>
        </p:spPr>
      </p:pic>
      <p:pic>
        <p:nvPicPr>
          <p:cNvPr id="6" name="Picture 3"/>
          <p:cNvPicPr>
            <a:picLocks noGrp="1" noChangeAspect="1" noChangeArrowheads="1"/>
          </p:cNvPicPr>
          <p:nvPr>
            <p:ph idx="1"/>
          </p:nvPr>
        </p:nvPicPr>
        <p:blipFill>
          <a:blip r:embed="rId5" cstate="print"/>
          <a:srcRect l="18899" t="8870" r="20171" b="36836"/>
          <a:stretch>
            <a:fillRect/>
          </a:stretch>
        </p:blipFill>
        <p:spPr bwMode="auto">
          <a:xfrm>
            <a:off x="424256" y="2299434"/>
            <a:ext cx="3224722" cy="1616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b="0" dirty="0" err="1" smtClean="0"/>
              <a:t>EZoApp</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08546" name="Picture 2"/>
          <p:cNvPicPr>
            <a:picLocks noChangeAspect="1" noChangeArrowheads="1"/>
          </p:cNvPicPr>
          <p:nvPr/>
        </p:nvPicPr>
        <p:blipFill>
          <a:blip r:embed="rId2"/>
          <a:srcRect l="26383" t="31504" r="26900" b="13205"/>
          <a:stretch>
            <a:fillRect/>
          </a:stretch>
        </p:blipFill>
        <p:spPr bwMode="auto">
          <a:xfrm>
            <a:off x="420913" y="1088571"/>
            <a:ext cx="8200572" cy="5459433"/>
          </a:xfrm>
          <a:prstGeom prst="rect">
            <a:avLst/>
          </a:prstGeom>
          <a:noFill/>
          <a:ln w="9525">
            <a:noFill/>
            <a:miter lim="800000"/>
            <a:headEnd/>
            <a:tailEnd/>
          </a:ln>
          <a:effectLst/>
        </p:spPr>
      </p:pic>
      <p:sp>
        <p:nvSpPr>
          <p:cNvPr id="5" name="矩形 4"/>
          <p:cNvSpPr/>
          <p:nvPr/>
        </p:nvSpPr>
        <p:spPr>
          <a:xfrm flipH="1">
            <a:off x="6648225" y="2721685"/>
            <a:ext cx="1830593" cy="3711388"/>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MIT</a:t>
            </a:r>
            <a:r>
              <a:rPr lang="zh-TW" altLang="en-US" dirty="0" smtClean="0"/>
              <a:t> </a:t>
            </a:r>
            <a:r>
              <a:rPr lang="en-US" dirty="0" smtClean="0"/>
              <a:t>App Inventor</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13667" name="Picture 3"/>
          <p:cNvPicPr>
            <a:picLocks noChangeAspect="1" noChangeArrowheads="1"/>
          </p:cNvPicPr>
          <p:nvPr/>
        </p:nvPicPr>
        <p:blipFill>
          <a:blip r:embed="rId3"/>
          <a:srcRect l="22074" t="8366" r="22439" b="38517"/>
          <a:stretch>
            <a:fillRect/>
          </a:stretch>
        </p:blipFill>
        <p:spPr bwMode="auto">
          <a:xfrm>
            <a:off x="223157" y="1680934"/>
            <a:ext cx="8729800" cy="47008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Why </a:t>
            </a:r>
            <a:r>
              <a:rPr lang="en-US" dirty="0" smtClean="0"/>
              <a:t>App Inventor</a:t>
            </a:r>
            <a:r>
              <a:rPr lang="en-US" altLang="zh-TW" dirty="0" smtClean="0"/>
              <a:t> ?</a:t>
            </a:r>
            <a:endParaRPr lang="zh-TW" altLang="en-US" dirty="0"/>
          </a:p>
        </p:txBody>
      </p:sp>
      <p:sp>
        <p:nvSpPr>
          <p:cNvPr id="3" name="內容版面配置區 2"/>
          <p:cNvSpPr>
            <a:spLocks noGrp="1"/>
          </p:cNvSpPr>
          <p:nvPr>
            <p:ph idx="1"/>
          </p:nvPr>
        </p:nvSpPr>
        <p:spPr/>
        <p:txBody>
          <a:bodyPr/>
          <a:lstStyle/>
          <a:p>
            <a:r>
              <a:rPr lang="zh-TW" altLang="en-US" dirty="0" smtClean="0"/>
              <a:t>易學易用</a:t>
            </a:r>
            <a:endParaRPr lang="en-US" altLang="zh-TW" dirty="0" smtClean="0"/>
          </a:p>
          <a:p>
            <a:r>
              <a:rPr lang="zh-TW" altLang="en-US" dirty="0" smtClean="0"/>
              <a:t>開發</a:t>
            </a:r>
            <a:r>
              <a:rPr lang="en-US" altLang="zh-TW" dirty="0" smtClean="0"/>
              <a:t>APP</a:t>
            </a:r>
            <a:r>
              <a:rPr lang="zh-TW" altLang="en-US" dirty="0" smtClean="0"/>
              <a:t>超簡單</a:t>
            </a:r>
            <a:endParaRPr lang="en-US" altLang="zh-TW" dirty="0" smtClean="0"/>
          </a:p>
          <a:p>
            <a:r>
              <a:rPr lang="zh-TW" altLang="en-US" dirty="0" smtClean="0"/>
              <a:t>圖形化的程式設計，讓程式流程一目了然。</a:t>
            </a:r>
            <a:endParaRPr lang="en-US" altLang="zh-TW" dirty="0" smtClean="0"/>
          </a:p>
          <a:p>
            <a:r>
              <a:rPr lang="zh-TW" altLang="en-US" dirty="0" smtClean="0"/>
              <a:t>沒有程式碼撰寫經驗者，也可以很快完成應用程式開發</a:t>
            </a:r>
            <a:endParaRPr lang="en-US" altLang="zh-TW" dirty="0" smtClean="0"/>
          </a:p>
          <a:p>
            <a:r>
              <a:rPr lang="en-US" altLang="zh-TW" dirty="0" smtClean="0"/>
              <a:t>Google</a:t>
            </a:r>
            <a:r>
              <a:rPr lang="zh-TW" altLang="en-US" dirty="0" smtClean="0"/>
              <a:t> 雲端管理</a:t>
            </a:r>
            <a:endParaRPr lang="en-US" altLang="zh-TW" dirty="0" smtClean="0"/>
          </a:p>
          <a:p>
            <a:r>
              <a:rPr lang="zh-TW" altLang="en-US" dirty="0" smtClean="0"/>
              <a:t>強大又實用的元件庫</a:t>
            </a:r>
            <a:endParaRPr lang="en-US" altLang="zh-TW" dirty="0" smtClean="0"/>
          </a:p>
          <a:p>
            <a:r>
              <a:rPr lang="zh-TW" altLang="en-US" dirty="0" smtClean="0"/>
              <a:t>支援</a:t>
            </a:r>
            <a:r>
              <a:rPr lang="en-US" altLang="zh-TW" dirty="0" smtClean="0"/>
              <a:t>NXT</a:t>
            </a:r>
            <a:r>
              <a:rPr lang="zh-TW" altLang="en-US" dirty="0" smtClean="0"/>
              <a:t>樂高機器人</a:t>
            </a:r>
            <a:endParaRPr lang="en-US" altLang="zh-TW" dirty="0" smtClean="0"/>
          </a:p>
          <a:p>
            <a:pPr>
              <a:buNone/>
            </a:pPr>
            <a:endParaRPr lang="en-US" altLang="zh-TW" dirty="0"/>
          </a:p>
        </p:txBody>
      </p:sp>
    </p:spTree>
    <p:extLst>
      <p:ext uri="{BB962C8B-B14F-4D97-AF65-F5344CB8AC3E}">
        <p14:creationId xmlns:p14="http://schemas.microsoft.com/office/powerpoint/2010/main" xmlns="" val="152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667658" y="2119086"/>
            <a:ext cx="7975385" cy="4320000"/>
          </a:xfrm>
          <a:prstGeom prst="rect">
            <a:avLst/>
          </a:prstGeom>
          <a:noFill/>
          <a:ln w="9525">
            <a:noFill/>
            <a:miter lim="800000"/>
            <a:headEnd/>
            <a:tailEnd/>
          </a:ln>
          <a:effectLst/>
        </p:spPr>
      </p:pic>
      <p:sp>
        <p:nvSpPr>
          <p:cNvPr id="2" name="標題 1"/>
          <p:cNvSpPr>
            <a:spLocks noGrp="1"/>
          </p:cNvSpPr>
          <p:nvPr>
            <p:ph type="title"/>
          </p:nvPr>
        </p:nvSpPr>
        <p:spPr/>
        <p:txBody>
          <a:bodyPr/>
          <a:lstStyle/>
          <a:p>
            <a:r>
              <a:rPr lang="en-US" altLang="zh-TW" dirty="0" smtClean="0"/>
              <a:t>UI</a:t>
            </a:r>
            <a:r>
              <a:rPr lang="zh-TW" altLang="en-US" dirty="0" smtClean="0"/>
              <a:t>介面介紹</a:t>
            </a:r>
            <a:endParaRPr lang="zh-TW" altLang="en-US" dirty="0"/>
          </a:p>
        </p:txBody>
      </p:sp>
      <p:sp>
        <p:nvSpPr>
          <p:cNvPr id="3" name="內容版面配置區 2"/>
          <p:cNvSpPr>
            <a:spLocks noGrp="1"/>
          </p:cNvSpPr>
          <p:nvPr>
            <p:ph idx="1"/>
          </p:nvPr>
        </p:nvSpPr>
        <p:spPr/>
        <p:txBody>
          <a:bodyPr/>
          <a:lstStyle/>
          <a:p>
            <a:r>
              <a:rPr lang="en-US" altLang="zh-TW" dirty="0" smtClean="0"/>
              <a:t>UI</a:t>
            </a:r>
            <a:r>
              <a:rPr lang="zh-TW" altLang="en-US" dirty="0" smtClean="0"/>
              <a:t>介面圖形化</a:t>
            </a:r>
            <a:endParaRPr lang="zh-TW" altLang="en-US" dirty="0"/>
          </a:p>
        </p:txBody>
      </p:sp>
      <p:sp>
        <p:nvSpPr>
          <p:cNvPr id="6" name="矩形 5"/>
          <p:cNvSpPr/>
          <p:nvPr/>
        </p:nvSpPr>
        <p:spPr>
          <a:xfrm>
            <a:off x="785308" y="3120571"/>
            <a:ext cx="1151068" cy="3237198"/>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3008761" y="4913889"/>
            <a:ext cx="1795684" cy="477054"/>
          </a:xfrm>
          <a:prstGeom prst="rect">
            <a:avLst/>
          </a:prstGeom>
          <a:noFill/>
        </p:spPr>
        <p:txBody>
          <a:bodyPr wrap="none" rtlCol="0">
            <a:spAutoFit/>
          </a:bodyPr>
          <a:lstStyle/>
          <a:p>
            <a:r>
              <a:rPr lang="zh-TW" altLang="en-US" sz="2500" b="1" dirty="0" smtClean="0">
                <a:solidFill>
                  <a:srgbClr val="002060"/>
                </a:solidFill>
                <a:latin typeface="KaiTi" pitchFamily="49" charset="-122"/>
                <a:ea typeface="KaiTi" pitchFamily="49" charset="-122"/>
              </a:rPr>
              <a:t>畫面配置區</a:t>
            </a:r>
          </a:p>
        </p:txBody>
      </p:sp>
      <p:sp>
        <p:nvSpPr>
          <p:cNvPr id="11" name="文字方塊 10"/>
          <p:cNvSpPr txBox="1"/>
          <p:nvPr/>
        </p:nvSpPr>
        <p:spPr>
          <a:xfrm>
            <a:off x="1117450" y="3673848"/>
            <a:ext cx="505267" cy="1246495"/>
          </a:xfrm>
          <a:prstGeom prst="rect">
            <a:avLst/>
          </a:prstGeom>
          <a:noFill/>
        </p:spPr>
        <p:txBody>
          <a:bodyPr wrap="none" rtlCol="0">
            <a:spAutoFit/>
          </a:bodyPr>
          <a:lstStyle/>
          <a:p>
            <a:r>
              <a:rPr lang="zh-TW" altLang="en-US" sz="2500" b="1" dirty="0" smtClean="0">
                <a:solidFill>
                  <a:srgbClr val="002060"/>
                </a:solidFill>
                <a:latin typeface="KaiTi" pitchFamily="49" charset="-122"/>
                <a:ea typeface="KaiTi" pitchFamily="49" charset="-122"/>
              </a:rPr>
              <a:t>元</a:t>
            </a:r>
            <a:endParaRPr lang="en-US" altLang="zh-TW" sz="2500" b="1" dirty="0" smtClean="0">
              <a:solidFill>
                <a:srgbClr val="002060"/>
              </a:solidFill>
              <a:latin typeface="KaiTi" pitchFamily="49" charset="-122"/>
              <a:ea typeface="KaiTi" pitchFamily="49" charset="-122"/>
            </a:endParaRPr>
          </a:p>
          <a:p>
            <a:r>
              <a:rPr lang="zh-TW" altLang="en-US" sz="2500" b="1" dirty="0" smtClean="0">
                <a:solidFill>
                  <a:srgbClr val="002060"/>
                </a:solidFill>
                <a:latin typeface="KaiTi" pitchFamily="49" charset="-122"/>
                <a:ea typeface="KaiTi" pitchFamily="49" charset="-122"/>
              </a:rPr>
              <a:t>件</a:t>
            </a:r>
            <a:endParaRPr lang="en-US" altLang="zh-TW" sz="2500" b="1" dirty="0" smtClean="0">
              <a:solidFill>
                <a:srgbClr val="002060"/>
              </a:solidFill>
              <a:latin typeface="KaiTi" pitchFamily="49" charset="-122"/>
              <a:ea typeface="KaiTi" pitchFamily="49" charset="-122"/>
            </a:endParaRPr>
          </a:p>
          <a:p>
            <a:r>
              <a:rPr lang="zh-TW" altLang="en-US" sz="2500" b="1" dirty="0" smtClean="0">
                <a:solidFill>
                  <a:srgbClr val="002060"/>
                </a:solidFill>
                <a:latin typeface="KaiTi" pitchFamily="49" charset="-122"/>
                <a:ea typeface="KaiTi" pitchFamily="49" charset="-122"/>
              </a:rPr>
              <a:t>庫</a:t>
            </a:r>
            <a:endParaRPr lang="zh-TW" altLang="en-US" sz="2500" b="1" dirty="0">
              <a:solidFill>
                <a:srgbClr val="002060"/>
              </a:solidFill>
              <a:latin typeface="KaiTi" pitchFamily="49" charset="-122"/>
              <a:ea typeface="KaiTi" pitchFamily="49" charset="-122"/>
            </a:endParaRPr>
          </a:p>
        </p:txBody>
      </p:sp>
      <p:sp>
        <p:nvSpPr>
          <p:cNvPr id="12" name="文字方塊 11"/>
          <p:cNvSpPr txBox="1"/>
          <p:nvPr/>
        </p:nvSpPr>
        <p:spPr>
          <a:xfrm>
            <a:off x="5963493" y="3852602"/>
            <a:ext cx="829073" cy="1246495"/>
          </a:xfrm>
          <a:prstGeom prst="rect">
            <a:avLst/>
          </a:prstGeom>
          <a:noFill/>
        </p:spPr>
        <p:txBody>
          <a:bodyPr wrap="none" rtlCol="0">
            <a:spAutoFit/>
          </a:bodyPr>
          <a:lstStyle/>
          <a:p>
            <a:r>
              <a:rPr lang="zh-TW" altLang="en-US" sz="2500" b="1" dirty="0" smtClean="0">
                <a:solidFill>
                  <a:srgbClr val="002060"/>
                </a:solidFill>
                <a:latin typeface="KaiTi" pitchFamily="49" charset="-122"/>
                <a:ea typeface="KaiTi" pitchFamily="49" charset="-122"/>
              </a:rPr>
              <a:t>使用</a:t>
            </a:r>
            <a:endParaRPr lang="en-US" altLang="zh-TW" sz="2500" b="1" dirty="0" smtClean="0">
              <a:solidFill>
                <a:srgbClr val="002060"/>
              </a:solidFill>
              <a:latin typeface="KaiTi" pitchFamily="49" charset="-122"/>
              <a:ea typeface="KaiTi" pitchFamily="49" charset="-122"/>
            </a:endParaRPr>
          </a:p>
          <a:p>
            <a:r>
              <a:rPr lang="zh-TW" altLang="en-US" sz="2500" b="1" dirty="0" smtClean="0">
                <a:solidFill>
                  <a:srgbClr val="002060"/>
                </a:solidFill>
                <a:latin typeface="KaiTi" pitchFamily="49" charset="-122"/>
                <a:ea typeface="KaiTi" pitchFamily="49" charset="-122"/>
              </a:rPr>
              <a:t>元件</a:t>
            </a:r>
            <a:endParaRPr lang="en-US" altLang="zh-TW" sz="2500" b="1" dirty="0" smtClean="0">
              <a:solidFill>
                <a:srgbClr val="002060"/>
              </a:solidFill>
              <a:latin typeface="KaiTi" pitchFamily="49" charset="-122"/>
              <a:ea typeface="KaiTi" pitchFamily="49" charset="-122"/>
            </a:endParaRPr>
          </a:p>
          <a:p>
            <a:r>
              <a:rPr lang="zh-TW" altLang="en-US" sz="2500" b="1" dirty="0" smtClean="0">
                <a:solidFill>
                  <a:srgbClr val="002060"/>
                </a:solidFill>
                <a:latin typeface="KaiTi" pitchFamily="49" charset="-122"/>
                <a:ea typeface="KaiTi" pitchFamily="49" charset="-122"/>
              </a:rPr>
              <a:t>名稱</a:t>
            </a:r>
            <a:endParaRPr lang="zh-TW" altLang="en-US" sz="2500" b="1" dirty="0">
              <a:solidFill>
                <a:srgbClr val="002060"/>
              </a:solidFill>
              <a:latin typeface="KaiTi" pitchFamily="49" charset="-122"/>
              <a:ea typeface="KaiTi" pitchFamily="49" charset="-122"/>
            </a:endParaRPr>
          </a:p>
        </p:txBody>
      </p:sp>
      <p:sp>
        <p:nvSpPr>
          <p:cNvPr id="13" name="文字方塊 12"/>
          <p:cNvSpPr txBox="1"/>
          <p:nvPr/>
        </p:nvSpPr>
        <p:spPr>
          <a:xfrm>
            <a:off x="7377099" y="4307581"/>
            <a:ext cx="825867" cy="861774"/>
          </a:xfrm>
          <a:prstGeom prst="rect">
            <a:avLst/>
          </a:prstGeom>
          <a:noFill/>
        </p:spPr>
        <p:txBody>
          <a:bodyPr wrap="none" rtlCol="0">
            <a:spAutoFit/>
          </a:bodyPr>
          <a:lstStyle/>
          <a:p>
            <a:r>
              <a:rPr lang="zh-TW" altLang="en-US" sz="2500" b="1" dirty="0" smtClean="0">
                <a:solidFill>
                  <a:srgbClr val="002060"/>
                </a:solidFill>
                <a:latin typeface="KaiTi" pitchFamily="49" charset="-122"/>
                <a:ea typeface="KaiTi" pitchFamily="49" charset="-122"/>
              </a:rPr>
              <a:t>元件</a:t>
            </a:r>
            <a:endParaRPr lang="en-US" altLang="zh-TW" sz="2500" b="1" dirty="0" smtClean="0">
              <a:solidFill>
                <a:srgbClr val="002060"/>
              </a:solidFill>
              <a:latin typeface="KaiTi" pitchFamily="49" charset="-122"/>
              <a:ea typeface="KaiTi" pitchFamily="49" charset="-122"/>
            </a:endParaRPr>
          </a:p>
          <a:p>
            <a:r>
              <a:rPr lang="zh-TW" altLang="en-US" sz="2500" b="1" dirty="0" smtClean="0">
                <a:solidFill>
                  <a:srgbClr val="002060"/>
                </a:solidFill>
                <a:latin typeface="KaiTi" pitchFamily="49" charset="-122"/>
                <a:ea typeface="KaiTi" pitchFamily="49" charset="-122"/>
              </a:rPr>
              <a:t>屬性</a:t>
            </a:r>
            <a:endParaRPr lang="zh-TW" altLang="en-US" sz="2500" b="1" dirty="0">
              <a:solidFill>
                <a:srgbClr val="002060"/>
              </a:solidFill>
              <a:latin typeface="KaiTi" pitchFamily="49" charset="-122"/>
              <a:ea typeface="KaiTi" pitchFamily="49" charset="-122"/>
            </a:endParaRPr>
          </a:p>
        </p:txBody>
      </p:sp>
      <p:sp>
        <p:nvSpPr>
          <p:cNvPr id="14" name="矩形 13"/>
          <p:cNvSpPr/>
          <p:nvPr/>
        </p:nvSpPr>
        <p:spPr>
          <a:xfrm flipH="1">
            <a:off x="2786739" y="3556000"/>
            <a:ext cx="2380345" cy="2220686"/>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5927634" y="3316514"/>
            <a:ext cx="944880" cy="1981200"/>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flipH="1">
            <a:off x="7212148" y="3245396"/>
            <a:ext cx="1097280" cy="3002280"/>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5573485" y="6066972"/>
            <a:ext cx="1640115" cy="434704"/>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2500" b="1" dirty="0">
              <a:solidFill>
                <a:srgbClr val="002060"/>
              </a:solidFill>
              <a:latin typeface="KaiTi" pitchFamily="49" charset="-122"/>
              <a:ea typeface="KaiTi" pitchFamily="49" charset="-122"/>
            </a:endParaRPr>
          </a:p>
        </p:txBody>
      </p:sp>
      <p:sp>
        <p:nvSpPr>
          <p:cNvPr id="18" name="矩形 17"/>
          <p:cNvSpPr/>
          <p:nvPr/>
        </p:nvSpPr>
        <p:spPr>
          <a:xfrm>
            <a:off x="5881696" y="6082784"/>
            <a:ext cx="1114408" cy="369332"/>
          </a:xfrm>
          <a:prstGeom prst="rect">
            <a:avLst/>
          </a:prstGeom>
        </p:spPr>
        <p:txBody>
          <a:bodyPr wrap="none">
            <a:spAutoFit/>
          </a:bodyPr>
          <a:lstStyle/>
          <a:p>
            <a:r>
              <a:rPr lang="zh-TW" altLang="en-US" b="1" dirty="0" smtClean="0">
                <a:solidFill>
                  <a:srgbClr val="002060"/>
                </a:solidFill>
                <a:latin typeface="KaiTi" pitchFamily="49" charset="-122"/>
                <a:ea typeface="KaiTi" pitchFamily="49" charset="-122"/>
              </a:rPr>
              <a:t>媒體清單</a:t>
            </a:r>
            <a:endParaRPr lang="zh-TW" altLang="en-US" b="1" dirty="0">
              <a:solidFill>
                <a:srgbClr val="002060"/>
              </a:solidFill>
              <a:latin typeface="KaiTi" pitchFamily="49" charset="-122"/>
              <a:ea typeface="KaiTi"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additive="base">
                                        <p:cTn id="1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 presetClass="entr" presetSubtype="4"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1" fill="hold" grpId="0" nodeType="clickEffect">
                                  <p:stCondLst>
                                    <p:cond delay="0"/>
                                  </p:stCondLst>
                                  <p:childTnLst>
                                    <p:anim calcmode="lin" valueType="num">
                                      <p:cBhvr additive="base">
                                        <p:cTn id="40" dur="500"/>
                                        <p:tgtEl>
                                          <p:spTgt spid="6"/>
                                        </p:tgtEl>
                                        <p:attrNameLst>
                                          <p:attrName>ppt_x</p:attrName>
                                        </p:attrNameLst>
                                      </p:cBhvr>
                                      <p:tavLst>
                                        <p:tav tm="0">
                                          <p:val>
                                            <p:strVal val="ppt_x"/>
                                          </p:val>
                                        </p:tav>
                                        <p:tav tm="100000">
                                          <p:val>
                                            <p:strVal val="ppt_x"/>
                                          </p:val>
                                        </p:tav>
                                      </p:tavLst>
                                    </p:anim>
                                    <p:anim calcmode="lin" valueType="num">
                                      <p:cBhvr additive="base">
                                        <p:cTn id="41" dur="500"/>
                                        <p:tgtEl>
                                          <p:spTgt spid="6"/>
                                        </p:tgtEl>
                                        <p:attrNameLst>
                                          <p:attrName>ppt_y</p:attrName>
                                        </p:attrNameLst>
                                      </p:cBhvr>
                                      <p:tavLst>
                                        <p:tav tm="0">
                                          <p:val>
                                            <p:strVal val="ppt_y"/>
                                          </p:val>
                                        </p:tav>
                                        <p:tav tm="100000">
                                          <p:val>
                                            <p:strVal val="0-ppt_h/2"/>
                                          </p:val>
                                        </p:tav>
                                      </p:tavLst>
                                    </p:anim>
                                    <p:set>
                                      <p:cBhvr>
                                        <p:cTn id="42" dur="1" fill="hold">
                                          <p:stCondLst>
                                            <p:cond delay="499"/>
                                          </p:stCondLst>
                                        </p:cTn>
                                        <p:tgtEl>
                                          <p:spTgt spid="6"/>
                                        </p:tgtEl>
                                        <p:attrNameLst>
                                          <p:attrName>style.visibility</p:attrName>
                                        </p:attrNameLst>
                                      </p:cBhvr>
                                      <p:to>
                                        <p:strVal val="hidden"/>
                                      </p:to>
                                    </p:set>
                                  </p:childTnLst>
                                </p:cTn>
                              </p:par>
                              <p:par>
                                <p:cTn id="43" presetID="2" presetClass="exit" presetSubtype="1" fill="hold" grpId="0" nodeType="withEffect">
                                  <p:stCondLst>
                                    <p:cond delay="0"/>
                                  </p:stCondLst>
                                  <p:childTnLst>
                                    <p:anim calcmode="lin" valueType="num">
                                      <p:cBhvr additive="base">
                                        <p:cTn id="44" dur="500"/>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5" dur="500"/>
                                        <p:tgtEl>
                                          <p:spTgt spid="11">
                                            <p:txEl>
                                              <p:pRg st="0" end="0"/>
                                            </p:txEl>
                                          </p:spTgt>
                                        </p:tgtEl>
                                        <p:attrNameLst>
                                          <p:attrName>ppt_y</p:attrName>
                                        </p:attrNameLst>
                                      </p:cBhvr>
                                      <p:tavLst>
                                        <p:tav tm="0">
                                          <p:val>
                                            <p:strVal val="ppt_y"/>
                                          </p:val>
                                        </p:tav>
                                        <p:tav tm="100000">
                                          <p:val>
                                            <p:strVal val="0-ppt_h/2"/>
                                          </p:val>
                                        </p:tav>
                                      </p:tavLst>
                                    </p:anim>
                                    <p:set>
                                      <p:cBhvr>
                                        <p:cTn id="46" dur="1" fill="hold">
                                          <p:stCondLst>
                                            <p:cond delay="499"/>
                                          </p:stCondLst>
                                        </p:cTn>
                                        <p:tgtEl>
                                          <p:spTgt spid="11">
                                            <p:txEl>
                                              <p:pRg st="0" end="0"/>
                                            </p:txEl>
                                          </p:spTgt>
                                        </p:tgtEl>
                                        <p:attrNameLst>
                                          <p:attrName>style.visibility</p:attrName>
                                        </p:attrNameLst>
                                      </p:cBhvr>
                                      <p:to>
                                        <p:strVal val="hidden"/>
                                      </p:to>
                                    </p:set>
                                  </p:childTnLst>
                                </p:cTn>
                              </p:par>
                              <p:par>
                                <p:cTn id="47" presetID="2" presetClass="exit" presetSubtype="1" fill="hold" grpId="0" nodeType="withEffect">
                                  <p:stCondLst>
                                    <p:cond delay="0"/>
                                  </p:stCondLst>
                                  <p:childTnLst>
                                    <p:anim calcmode="lin" valueType="num">
                                      <p:cBhvr additive="base">
                                        <p:cTn id="48" dur="500"/>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49" dur="500"/>
                                        <p:tgtEl>
                                          <p:spTgt spid="11">
                                            <p:txEl>
                                              <p:pRg st="1" end="1"/>
                                            </p:txEl>
                                          </p:spTgt>
                                        </p:tgtEl>
                                        <p:attrNameLst>
                                          <p:attrName>ppt_y</p:attrName>
                                        </p:attrNameLst>
                                      </p:cBhvr>
                                      <p:tavLst>
                                        <p:tav tm="0">
                                          <p:val>
                                            <p:strVal val="ppt_y"/>
                                          </p:val>
                                        </p:tav>
                                        <p:tav tm="100000">
                                          <p:val>
                                            <p:strVal val="0-ppt_h/2"/>
                                          </p:val>
                                        </p:tav>
                                      </p:tavLst>
                                    </p:anim>
                                    <p:set>
                                      <p:cBhvr>
                                        <p:cTn id="50" dur="1" fill="hold">
                                          <p:stCondLst>
                                            <p:cond delay="499"/>
                                          </p:stCondLst>
                                        </p:cTn>
                                        <p:tgtEl>
                                          <p:spTgt spid="11">
                                            <p:txEl>
                                              <p:pRg st="1" end="1"/>
                                            </p:txEl>
                                          </p:spTgt>
                                        </p:tgtEl>
                                        <p:attrNameLst>
                                          <p:attrName>style.visibility</p:attrName>
                                        </p:attrNameLst>
                                      </p:cBhvr>
                                      <p:to>
                                        <p:strVal val="hidden"/>
                                      </p:to>
                                    </p:set>
                                  </p:childTnLst>
                                </p:cTn>
                              </p:par>
                              <p:par>
                                <p:cTn id="51" presetID="2" presetClass="exit" presetSubtype="1" fill="hold" grpId="0" nodeType="withEffect">
                                  <p:stCondLst>
                                    <p:cond delay="0"/>
                                  </p:stCondLst>
                                  <p:childTnLst>
                                    <p:anim calcmode="lin" valueType="num">
                                      <p:cBhvr additive="base">
                                        <p:cTn id="52" dur="500"/>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53" dur="500"/>
                                        <p:tgtEl>
                                          <p:spTgt spid="11">
                                            <p:txEl>
                                              <p:pRg st="2" end="2"/>
                                            </p:txEl>
                                          </p:spTgt>
                                        </p:tgtEl>
                                        <p:attrNameLst>
                                          <p:attrName>ppt_y</p:attrName>
                                        </p:attrNameLst>
                                      </p:cBhvr>
                                      <p:tavLst>
                                        <p:tav tm="0">
                                          <p:val>
                                            <p:strVal val="ppt_y"/>
                                          </p:val>
                                        </p:tav>
                                        <p:tav tm="100000">
                                          <p:val>
                                            <p:strVal val="0-ppt_h/2"/>
                                          </p:val>
                                        </p:tav>
                                      </p:tavLst>
                                    </p:anim>
                                    <p:set>
                                      <p:cBhvr>
                                        <p:cTn id="54" dur="1" fill="hold">
                                          <p:stCondLst>
                                            <p:cond delay="499"/>
                                          </p:stCondLst>
                                        </p:cTn>
                                        <p:tgtEl>
                                          <p:spTgt spid="11">
                                            <p:txEl>
                                              <p:pRg st="2" end="2"/>
                                            </p:txEl>
                                          </p:spTgt>
                                        </p:tgtEl>
                                        <p:attrNameLst>
                                          <p:attrName>style.visibility</p:attrName>
                                        </p:attrNameLst>
                                      </p:cBhvr>
                                      <p:to>
                                        <p:strVal val="hidden"/>
                                      </p:to>
                                    </p:set>
                                  </p:childTnLst>
                                </p:cTn>
                              </p:par>
                              <p:par>
                                <p:cTn id="55" presetID="2" presetClass="exit" presetSubtype="1" fill="hold" grpId="0" nodeType="withEffect">
                                  <p:stCondLst>
                                    <p:cond delay="0"/>
                                  </p:stCondLst>
                                  <p:childTnLst>
                                    <p:anim calcmode="lin" valueType="num">
                                      <p:cBhvr additive="base">
                                        <p:cTn id="56" dur="500"/>
                                        <p:tgtEl>
                                          <p:spTgt spid="14"/>
                                        </p:tgtEl>
                                        <p:attrNameLst>
                                          <p:attrName>ppt_x</p:attrName>
                                        </p:attrNameLst>
                                      </p:cBhvr>
                                      <p:tavLst>
                                        <p:tav tm="0">
                                          <p:val>
                                            <p:strVal val="ppt_x"/>
                                          </p:val>
                                        </p:tav>
                                        <p:tav tm="100000">
                                          <p:val>
                                            <p:strVal val="ppt_x"/>
                                          </p:val>
                                        </p:tav>
                                      </p:tavLst>
                                    </p:anim>
                                    <p:anim calcmode="lin" valueType="num">
                                      <p:cBhvr additive="base">
                                        <p:cTn id="57" dur="500"/>
                                        <p:tgtEl>
                                          <p:spTgt spid="14"/>
                                        </p:tgtEl>
                                        <p:attrNameLst>
                                          <p:attrName>ppt_y</p:attrName>
                                        </p:attrNameLst>
                                      </p:cBhvr>
                                      <p:tavLst>
                                        <p:tav tm="0">
                                          <p:val>
                                            <p:strVal val="ppt_y"/>
                                          </p:val>
                                        </p:tav>
                                        <p:tav tm="100000">
                                          <p:val>
                                            <p:strVal val="0-ppt_h/2"/>
                                          </p:val>
                                        </p:tav>
                                      </p:tavLst>
                                    </p:anim>
                                    <p:set>
                                      <p:cBhvr>
                                        <p:cTn id="58" dur="1" fill="hold">
                                          <p:stCondLst>
                                            <p:cond delay="499"/>
                                          </p:stCondLst>
                                        </p:cTn>
                                        <p:tgtEl>
                                          <p:spTgt spid="14"/>
                                        </p:tgtEl>
                                        <p:attrNameLst>
                                          <p:attrName>style.visibility</p:attrName>
                                        </p:attrNameLst>
                                      </p:cBhvr>
                                      <p:to>
                                        <p:strVal val="hidden"/>
                                      </p:to>
                                    </p:set>
                                  </p:childTnLst>
                                </p:cTn>
                              </p:par>
                              <p:par>
                                <p:cTn id="59" presetID="2" presetClass="exit" presetSubtype="1" fill="hold" grpId="1" nodeType="withEffect">
                                  <p:stCondLst>
                                    <p:cond delay="0"/>
                                  </p:stCondLst>
                                  <p:childTnLst>
                                    <p:anim calcmode="lin" valueType="num">
                                      <p:cBhvr additive="base">
                                        <p:cTn id="60" dur="500"/>
                                        <p:tgtEl>
                                          <p:spTgt spid="10"/>
                                        </p:tgtEl>
                                        <p:attrNameLst>
                                          <p:attrName>ppt_x</p:attrName>
                                        </p:attrNameLst>
                                      </p:cBhvr>
                                      <p:tavLst>
                                        <p:tav tm="0">
                                          <p:val>
                                            <p:strVal val="ppt_x"/>
                                          </p:val>
                                        </p:tav>
                                        <p:tav tm="100000">
                                          <p:val>
                                            <p:strVal val="ppt_x"/>
                                          </p:val>
                                        </p:tav>
                                      </p:tavLst>
                                    </p:anim>
                                    <p:anim calcmode="lin" valueType="num">
                                      <p:cBhvr additive="base">
                                        <p:cTn id="61" dur="500"/>
                                        <p:tgtEl>
                                          <p:spTgt spid="10"/>
                                        </p:tgtEl>
                                        <p:attrNameLst>
                                          <p:attrName>ppt_y</p:attrName>
                                        </p:attrNameLst>
                                      </p:cBhvr>
                                      <p:tavLst>
                                        <p:tav tm="0">
                                          <p:val>
                                            <p:strVal val="ppt_y"/>
                                          </p:val>
                                        </p:tav>
                                        <p:tav tm="100000">
                                          <p:val>
                                            <p:strVal val="0-ppt_h/2"/>
                                          </p:val>
                                        </p:tav>
                                      </p:tavLst>
                                    </p:anim>
                                    <p:set>
                                      <p:cBhvr>
                                        <p:cTn id="62" dur="1" fill="hold">
                                          <p:stCondLst>
                                            <p:cond delay="499"/>
                                          </p:stCondLst>
                                        </p:cTn>
                                        <p:tgtEl>
                                          <p:spTgt spid="10"/>
                                        </p:tgtEl>
                                        <p:attrNameLst>
                                          <p:attrName>style.visibility</p:attrName>
                                        </p:attrNameLst>
                                      </p:cBhvr>
                                      <p:to>
                                        <p:strVal val="hidden"/>
                                      </p:to>
                                    </p:set>
                                  </p:childTnLst>
                                </p:cTn>
                              </p:par>
                              <p:par>
                                <p:cTn id="63" presetID="2" presetClass="exit" presetSubtype="1" fill="hold" grpId="0" nodeType="withEffect">
                                  <p:stCondLst>
                                    <p:cond delay="0"/>
                                  </p:stCondLst>
                                  <p:childTnLst>
                                    <p:anim calcmode="lin" valueType="num">
                                      <p:cBhvr additive="base">
                                        <p:cTn id="64" dur="500"/>
                                        <p:tgtEl>
                                          <p:spTgt spid="15"/>
                                        </p:tgtEl>
                                        <p:attrNameLst>
                                          <p:attrName>ppt_x</p:attrName>
                                        </p:attrNameLst>
                                      </p:cBhvr>
                                      <p:tavLst>
                                        <p:tav tm="0">
                                          <p:val>
                                            <p:strVal val="ppt_x"/>
                                          </p:val>
                                        </p:tav>
                                        <p:tav tm="100000">
                                          <p:val>
                                            <p:strVal val="ppt_x"/>
                                          </p:val>
                                        </p:tav>
                                      </p:tavLst>
                                    </p:anim>
                                    <p:anim calcmode="lin" valueType="num">
                                      <p:cBhvr additive="base">
                                        <p:cTn id="65" dur="500"/>
                                        <p:tgtEl>
                                          <p:spTgt spid="15"/>
                                        </p:tgtEl>
                                        <p:attrNameLst>
                                          <p:attrName>ppt_y</p:attrName>
                                        </p:attrNameLst>
                                      </p:cBhvr>
                                      <p:tavLst>
                                        <p:tav tm="0">
                                          <p:val>
                                            <p:strVal val="ppt_y"/>
                                          </p:val>
                                        </p:tav>
                                        <p:tav tm="100000">
                                          <p:val>
                                            <p:strVal val="0-ppt_h/2"/>
                                          </p:val>
                                        </p:tav>
                                      </p:tavLst>
                                    </p:anim>
                                    <p:set>
                                      <p:cBhvr>
                                        <p:cTn id="66" dur="1" fill="hold">
                                          <p:stCondLst>
                                            <p:cond delay="499"/>
                                          </p:stCondLst>
                                        </p:cTn>
                                        <p:tgtEl>
                                          <p:spTgt spid="15"/>
                                        </p:tgtEl>
                                        <p:attrNameLst>
                                          <p:attrName>style.visibility</p:attrName>
                                        </p:attrNameLst>
                                      </p:cBhvr>
                                      <p:to>
                                        <p:strVal val="hidden"/>
                                      </p:to>
                                    </p:set>
                                  </p:childTnLst>
                                </p:cTn>
                              </p:par>
                              <p:par>
                                <p:cTn id="67" presetID="2" presetClass="exit" presetSubtype="1" fill="hold" grpId="1" nodeType="withEffect">
                                  <p:stCondLst>
                                    <p:cond delay="0"/>
                                  </p:stCondLst>
                                  <p:childTnLst>
                                    <p:anim calcmode="lin" valueType="num">
                                      <p:cBhvr additive="base">
                                        <p:cTn id="68" dur="500"/>
                                        <p:tgtEl>
                                          <p:spTgt spid="12"/>
                                        </p:tgtEl>
                                        <p:attrNameLst>
                                          <p:attrName>ppt_x</p:attrName>
                                        </p:attrNameLst>
                                      </p:cBhvr>
                                      <p:tavLst>
                                        <p:tav tm="0">
                                          <p:val>
                                            <p:strVal val="ppt_x"/>
                                          </p:val>
                                        </p:tav>
                                        <p:tav tm="100000">
                                          <p:val>
                                            <p:strVal val="ppt_x"/>
                                          </p:val>
                                        </p:tav>
                                      </p:tavLst>
                                    </p:anim>
                                    <p:anim calcmode="lin" valueType="num">
                                      <p:cBhvr additive="base">
                                        <p:cTn id="69" dur="500"/>
                                        <p:tgtEl>
                                          <p:spTgt spid="12"/>
                                        </p:tgtEl>
                                        <p:attrNameLst>
                                          <p:attrName>ppt_y</p:attrName>
                                        </p:attrNameLst>
                                      </p:cBhvr>
                                      <p:tavLst>
                                        <p:tav tm="0">
                                          <p:val>
                                            <p:strVal val="ppt_y"/>
                                          </p:val>
                                        </p:tav>
                                        <p:tav tm="100000">
                                          <p:val>
                                            <p:strVal val="0-ppt_h/2"/>
                                          </p:val>
                                        </p:tav>
                                      </p:tavLst>
                                    </p:anim>
                                    <p:set>
                                      <p:cBhvr>
                                        <p:cTn id="70" dur="1" fill="hold">
                                          <p:stCondLst>
                                            <p:cond delay="499"/>
                                          </p:stCondLst>
                                        </p:cTn>
                                        <p:tgtEl>
                                          <p:spTgt spid="12"/>
                                        </p:tgtEl>
                                        <p:attrNameLst>
                                          <p:attrName>style.visibility</p:attrName>
                                        </p:attrNameLst>
                                      </p:cBhvr>
                                      <p:to>
                                        <p:strVal val="hidden"/>
                                      </p:to>
                                    </p:set>
                                  </p:childTnLst>
                                </p:cTn>
                              </p:par>
                              <p:par>
                                <p:cTn id="71" presetID="2" presetClass="exit" presetSubtype="1" fill="hold" grpId="1" nodeType="withEffect">
                                  <p:stCondLst>
                                    <p:cond delay="0"/>
                                  </p:stCondLst>
                                  <p:childTnLst>
                                    <p:anim calcmode="lin" valueType="num">
                                      <p:cBhvr additive="base">
                                        <p:cTn id="72" dur="500"/>
                                        <p:tgtEl>
                                          <p:spTgt spid="17"/>
                                        </p:tgtEl>
                                        <p:attrNameLst>
                                          <p:attrName>ppt_x</p:attrName>
                                        </p:attrNameLst>
                                      </p:cBhvr>
                                      <p:tavLst>
                                        <p:tav tm="0">
                                          <p:val>
                                            <p:strVal val="ppt_x"/>
                                          </p:val>
                                        </p:tav>
                                        <p:tav tm="100000">
                                          <p:val>
                                            <p:strVal val="ppt_x"/>
                                          </p:val>
                                        </p:tav>
                                      </p:tavLst>
                                    </p:anim>
                                    <p:anim calcmode="lin" valueType="num">
                                      <p:cBhvr additive="base">
                                        <p:cTn id="73" dur="500"/>
                                        <p:tgtEl>
                                          <p:spTgt spid="17"/>
                                        </p:tgtEl>
                                        <p:attrNameLst>
                                          <p:attrName>ppt_y</p:attrName>
                                        </p:attrNameLst>
                                      </p:cBhvr>
                                      <p:tavLst>
                                        <p:tav tm="0">
                                          <p:val>
                                            <p:strVal val="ppt_y"/>
                                          </p:val>
                                        </p:tav>
                                        <p:tav tm="100000">
                                          <p:val>
                                            <p:strVal val="0-ppt_h/2"/>
                                          </p:val>
                                        </p:tav>
                                      </p:tavLst>
                                    </p:anim>
                                    <p:set>
                                      <p:cBhvr>
                                        <p:cTn id="74" dur="1" fill="hold">
                                          <p:stCondLst>
                                            <p:cond delay="499"/>
                                          </p:stCondLst>
                                        </p:cTn>
                                        <p:tgtEl>
                                          <p:spTgt spid="17"/>
                                        </p:tgtEl>
                                        <p:attrNameLst>
                                          <p:attrName>style.visibility</p:attrName>
                                        </p:attrNameLst>
                                      </p:cBhvr>
                                      <p:to>
                                        <p:strVal val="hidden"/>
                                      </p:to>
                                    </p:set>
                                  </p:childTnLst>
                                </p:cTn>
                              </p:par>
                              <p:par>
                                <p:cTn id="75" presetID="2" presetClass="exit" presetSubtype="1" fill="hold" grpId="0" nodeType="withEffect">
                                  <p:stCondLst>
                                    <p:cond delay="0"/>
                                  </p:stCondLst>
                                  <p:childTnLst>
                                    <p:anim calcmode="lin" valueType="num">
                                      <p:cBhvr additive="base">
                                        <p:cTn id="76" dur="500"/>
                                        <p:tgtEl>
                                          <p:spTgt spid="16"/>
                                        </p:tgtEl>
                                        <p:attrNameLst>
                                          <p:attrName>ppt_x</p:attrName>
                                        </p:attrNameLst>
                                      </p:cBhvr>
                                      <p:tavLst>
                                        <p:tav tm="0">
                                          <p:val>
                                            <p:strVal val="ppt_x"/>
                                          </p:val>
                                        </p:tav>
                                        <p:tav tm="100000">
                                          <p:val>
                                            <p:strVal val="ppt_x"/>
                                          </p:val>
                                        </p:tav>
                                      </p:tavLst>
                                    </p:anim>
                                    <p:anim calcmode="lin" valueType="num">
                                      <p:cBhvr additive="base">
                                        <p:cTn id="77" dur="500"/>
                                        <p:tgtEl>
                                          <p:spTgt spid="16"/>
                                        </p:tgtEl>
                                        <p:attrNameLst>
                                          <p:attrName>ppt_y</p:attrName>
                                        </p:attrNameLst>
                                      </p:cBhvr>
                                      <p:tavLst>
                                        <p:tav tm="0">
                                          <p:val>
                                            <p:strVal val="ppt_y"/>
                                          </p:val>
                                        </p:tav>
                                        <p:tav tm="100000">
                                          <p:val>
                                            <p:strVal val="0-ppt_h/2"/>
                                          </p:val>
                                        </p:tav>
                                      </p:tavLst>
                                    </p:anim>
                                    <p:set>
                                      <p:cBhvr>
                                        <p:cTn id="78" dur="1" fill="hold">
                                          <p:stCondLst>
                                            <p:cond delay="499"/>
                                          </p:stCondLst>
                                        </p:cTn>
                                        <p:tgtEl>
                                          <p:spTgt spid="16"/>
                                        </p:tgtEl>
                                        <p:attrNameLst>
                                          <p:attrName>style.visibility</p:attrName>
                                        </p:attrNameLst>
                                      </p:cBhvr>
                                      <p:to>
                                        <p:strVal val="hidden"/>
                                      </p:to>
                                    </p:set>
                                  </p:childTnLst>
                                </p:cTn>
                              </p:par>
                              <p:par>
                                <p:cTn id="79" presetID="2" presetClass="exit" presetSubtype="1" fill="hold" grpId="1" nodeType="withEffect">
                                  <p:stCondLst>
                                    <p:cond delay="0"/>
                                  </p:stCondLst>
                                  <p:childTnLst>
                                    <p:anim calcmode="lin" valueType="num">
                                      <p:cBhvr additive="base">
                                        <p:cTn id="80" dur="500"/>
                                        <p:tgtEl>
                                          <p:spTgt spid="13"/>
                                        </p:tgtEl>
                                        <p:attrNameLst>
                                          <p:attrName>ppt_x</p:attrName>
                                        </p:attrNameLst>
                                      </p:cBhvr>
                                      <p:tavLst>
                                        <p:tav tm="0">
                                          <p:val>
                                            <p:strVal val="ppt_x"/>
                                          </p:val>
                                        </p:tav>
                                        <p:tav tm="100000">
                                          <p:val>
                                            <p:strVal val="ppt_x"/>
                                          </p:val>
                                        </p:tav>
                                      </p:tavLst>
                                    </p:anim>
                                    <p:anim calcmode="lin" valueType="num">
                                      <p:cBhvr additive="base">
                                        <p:cTn id="81" dur="500"/>
                                        <p:tgtEl>
                                          <p:spTgt spid="13"/>
                                        </p:tgtEl>
                                        <p:attrNameLst>
                                          <p:attrName>ppt_y</p:attrName>
                                        </p:attrNameLst>
                                      </p:cBhvr>
                                      <p:tavLst>
                                        <p:tav tm="0">
                                          <p:val>
                                            <p:strVal val="ppt_y"/>
                                          </p:val>
                                        </p:tav>
                                        <p:tav tm="100000">
                                          <p:val>
                                            <p:strVal val="0-ppt_h/2"/>
                                          </p:val>
                                        </p:tav>
                                      </p:tavLst>
                                    </p:anim>
                                    <p:set>
                                      <p:cBhvr>
                                        <p:cTn id="82" dur="1" fill="hold">
                                          <p:stCondLst>
                                            <p:cond delay="499"/>
                                          </p:stCondLst>
                                        </p:cTn>
                                        <p:tgtEl>
                                          <p:spTgt spid="13"/>
                                        </p:tgtEl>
                                        <p:attrNameLst>
                                          <p:attrName>style.visibility</p:attrName>
                                        </p:attrNameLst>
                                      </p:cBhvr>
                                      <p:to>
                                        <p:strVal val="hidden"/>
                                      </p:to>
                                    </p:set>
                                  </p:childTnLst>
                                </p:cTn>
                              </p:par>
                              <p:par>
                                <p:cTn id="83" presetID="2" presetClass="exit" presetSubtype="1" fill="hold" grpId="1" nodeType="withEffect">
                                  <p:stCondLst>
                                    <p:cond delay="0"/>
                                  </p:stCondLst>
                                  <p:childTnLst>
                                    <p:anim calcmode="lin" valueType="num">
                                      <p:cBhvr additive="base">
                                        <p:cTn id="84" dur="500"/>
                                        <p:tgtEl>
                                          <p:spTgt spid="18"/>
                                        </p:tgtEl>
                                        <p:attrNameLst>
                                          <p:attrName>ppt_x</p:attrName>
                                        </p:attrNameLst>
                                      </p:cBhvr>
                                      <p:tavLst>
                                        <p:tav tm="0">
                                          <p:val>
                                            <p:strVal val="ppt_x"/>
                                          </p:val>
                                        </p:tav>
                                        <p:tav tm="100000">
                                          <p:val>
                                            <p:strVal val="ppt_x"/>
                                          </p:val>
                                        </p:tav>
                                      </p:tavLst>
                                    </p:anim>
                                    <p:anim calcmode="lin" valueType="num">
                                      <p:cBhvr additive="base">
                                        <p:cTn id="85" dur="500"/>
                                        <p:tgtEl>
                                          <p:spTgt spid="18"/>
                                        </p:tgtEl>
                                        <p:attrNameLst>
                                          <p:attrName>ppt_y</p:attrName>
                                        </p:attrNameLst>
                                      </p:cBhvr>
                                      <p:tavLst>
                                        <p:tav tm="0">
                                          <p:val>
                                            <p:strVal val="ppt_y"/>
                                          </p:val>
                                        </p:tav>
                                        <p:tav tm="100000">
                                          <p:val>
                                            <p:strVal val="0-ppt_h/2"/>
                                          </p:val>
                                        </p:tav>
                                      </p:tavLst>
                                    </p:anim>
                                    <p:set>
                                      <p:cBhvr>
                                        <p:cTn id="8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0" grpId="1"/>
      <p:bldP spid="11" grpId="0" build="allAtOnce"/>
      <p:bldP spid="12" grpId="0"/>
      <p:bldP spid="12" grpId="1"/>
      <p:bldP spid="13" grpId="0"/>
      <p:bldP spid="13" grpId="1"/>
      <p:bldP spid="14" grpId="0" animBg="1"/>
      <p:bldP spid="15" grpId="0" animBg="1"/>
      <p:bldP spid="16" grpId="0" animBg="1"/>
      <p:bldP spid="17" grpId="1" animBg="1"/>
      <p:bldP spid="18" grpId="0"/>
      <p:bldP spid="1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667658" y="2119086"/>
            <a:ext cx="7975385" cy="4320000"/>
          </a:xfrm>
          <a:prstGeom prst="rect">
            <a:avLst/>
          </a:prstGeom>
          <a:noFill/>
          <a:ln w="9525">
            <a:noFill/>
            <a:miter lim="800000"/>
            <a:headEnd/>
            <a:tailEnd/>
          </a:ln>
          <a:effectLst/>
        </p:spPr>
      </p:pic>
      <p:sp>
        <p:nvSpPr>
          <p:cNvPr id="2" name="標題 1"/>
          <p:cNvSpPr>
            <a:spLocks noGrp="1"/>
          </p:cNvSpPr>
          <p:nvPr>
            <p:ph type="title"/>
          </p:nvPr>
        </p:nvSpPr>
        <p:spPr/>
        <p:txBody>
          <a:bodyPr/>
          <a:lstStyle/>
          <a:p>
            <a:r>
              <a:rPr lang="zh-TW" altLang="en-US" dirty="0" smtClean="0"/>
              <a:t>範例一</a:t>
            </a:r>
            <a:endParaRPr lang="zh-TW" altLang="en-US" dirty="0"/>
          </a:p>
        </p:txBody>
      </p:sp>
      <p:sp>
        <p:nvSpPr>
          <p:cNvPr id="3" name="內容版面配置區 2"/>
          <p:cNvSpPr>
            <a:spLocks noGrp="1"/>
          </p:cNvSpPr>
          <p:nvPr>
            <p:ph idx="1"/>
          </p:nvPr>
        </p:nvSpPr>
        <p:spPr/>
        <p:txBody>
          <a:bodyPr/>
          <a:lstStyle/>
          <a:p>
            <a:r>
              <a:rPr lang="zh-TW" altLang="en-US" dirty="0" smtClean="0"/>
              <a:t>範例一</a:t>
            </a:r>
            <a:r>
              <a:rPr lang="en-US" altLang="zh-TW" dirty="0" smtClean="0"/>
              <a:t>:UI</a:t>
            </a:r>
            <a:r>
              <a:rPr lang="zh-TW" altLang="en-US" dirty="0" smtClean="0"/>
              <a:t>介面建立方式</a:t>
            </a:r>
            <a:endParaRPr lang="zh-TW" altLang="en-US" dirty="0"/>
          </a:p>
        </p:txBody>
      </p:sp>
      <p:sp>
        <p:nvSpPr>
          <p:cNvPr id="14" name="矩形 13"/>
          <p:cNvSpPr/>
          <p:nvPr/>
        </p:nvSpPr>
        <p:spPr>
          <a:xfrm flipH="1">
            <a:off x="739322" y="3516994"/>
            <a:ext cx="1335314" cy="203200"/>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3556000" y="4311650"/>
            <a:ext cx="615950" cy="228600"/>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a:off x="2184400" y="3651250"/>
            <a:ext cx="1270000" cy="7239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矩形 23"/>
          <p:cNvSpPr/>
          <p:nvPr/>
        </p:nvSpPr>
        <p:spPr>
          <a:xfrm flipH="1">
            <a:off x="739322" y="3720194"/>
            <a:ext cx="1335314" cy="203200"/>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p:cNvCxnSpPr/>
          <p:nvPr/>
        </p:nvCxnSpPr>
        <p:spPr>
          <a:xfrm>
            <a:off x="2178050" y="3848100"/>
            <a:ext cx="1098550" cy="3683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6" name="矩形 25"/>
          <p:cNvSpPr/>
          <p:nvPr/>
        </p:nvSpPr>
        <p:spPr>
          <a:xfrm>
            <a:off x="3333750" y="4083050"/>
            <a:ext cx="1149350" cy="292100"/>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flipH="1">
            <a:off x="752022" y="4609194"/>
            <a:ext cx="1335314" cy="203200"/>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單箭頭接點 27"/>
          <p:cNvCxnSpPr/>
          <p:nvPr/>
        </p:nvCxnSpPr>
        <p:spPr>
          <a:xfrm flipV="1">
            <a:off x="2159000" y="3962400"/>
            <a:ext cx="1117600" cy="7556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矩形 28"/>
          <p:cNvSpPr/>
          <p:nvPr/>
        </p:nvSpPr>
        <p:spPr>
          <a:xfrm>
            <a:off x="3346450" y="3854450"/>
            <a:ext cx="1003300" cy="228600"/>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p:cNvCxnSpPr/>
          <p:nvPr/>
        </p:nvCxnSpPr>
        <p:spPr>
          <a:xfrm flipV="1">
            <a:off x="4521200" y="3917950"/>
            <a:ext cx="1517650" cy="4889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直線單箭頭接點 39"/>
          <p:cNvCxnSpPr/>
          <p:nvPr/>
        </p:nvCxnSpPr>
        <p:spPr>
          <a:xfrm flipV="1">
            <a:off x="4533900" y="3746500"/>
            <a:ext cx="1511300" cy="4953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直線單箭頭接點 44"/>
          <p:cNvCxnSpPr/>
          <p:nvPr/>
        </p:nvCxnSpPr>
        <p:spPr>
          <a:xfrm flipV="1">
            <a:off x="4629150" y="3613150"/>
            <a:ext cx="1390650" cy="3492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圓角矩形 17"/>
          <p:cNvSpPr/>
          <p:nvPr/>
        </p:nvSpPr>
        <p:spPr>
          <a:xfrm>
            <a:off x="3409122" y="4124739"/>
            <a:ext cx="974035" cy="1888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1" nodeType="clickEffect">
                                  <p:stCondLst>
                                    <p:cond delay="0"/>
                                  </p:stCondLst>
                                  <p:childTnLst>
                                    <p:anim calcmode="lin" valueType="num">
                                      <p:cBhvr additive="base">
                                        <p:cTn id="24" dur="500"/>
                                        <p:tgtEl>
                                          <p:spTgt spid="14"/>
                                        </p:tgtEl>
                                        <p:attrNameLst>
                                          <p:attrName>ppt_x</p:attrName>
                                        </p:attrNameLst>
                                      </p:cBhvr>
                                      <p:tavLst>
                                        <p:tav tm="0">
                                          <p:val>
                                            <p:strVal val="ppt_x"/>
                                          </p:val>
                                        </p:tav>
                                        <p:tav tm="100000">
                                          <p:val>
                                            <p:strVal val="1+ppt_w/2"/>
                                          </p:val>
                                        </p:tav>
                                      </p:tavLst>
                                    </p:anim>
                                    <p:anim calcmode="lin" valueType="num">
                                      <p:cBhvr additive="base">
                                        <p:cTn id="25" dur="500"/>
                                        <p:tgtEl>
                                          <p:spTgt spid="14"/>
                                        </p:tgtEl>
                                        <p:attrNameLst>
                                          <p:attrName>ppt_y</p:attrName>
                                        </p:attrNameLst>
                                      </p:cBhvr>
                                      <p:tavLst>
                                        <p:tav tm="0">
                                          <p:val>
                                            <p:strVal val="ppt_y"/>
                                          </p:val>
                                        </p:tav>
                                        <p:tav tm="100000">
                                          <p:val>
                                            <p:strVal val="ppt_y"/>
                                          </p:val>
                                        </p:tav>
                                      </p:tavLst>
                                    </p:anim>
                                    <p:set>
                                      <p:cBhvr>
                                        <p:cTn id="26" dur="1" fill="hold">
                                          <p:stCondLst>
                                            <p:cond delay="499"/>
                                          </p:stCondLst>
                                        </p:cTn>
                                        <p:tgtEl>
                                          <p:spTgt spid="14"/>
                                        </p:tgtEl>
                                        <p:attrNameLst>
                                          <p:attrName>style.visibility</p:attrName>
                                        </p:attrNameLst>
                                      </p:cBhvr>
                                      <p:to>
                                        <p:strVal val="hidden"/>
                                      </p:to>
                                    </p:set>
                                  </p:childTnLst>
                                </p:cTn>
                              </p:par>
                              <p:par>
                                <p:cTn id="27" presetID="2" presetClass="exit" presetSubtype="2" fill="hold" nodeType="withEffect">
                                  <p:stCondLst>
                                    <p:cond delay="0"/>
                                  </p:stCondLst>
                                  <p:childTnLst>
                                    <p:anim calcmode="lin" valueType="num">
                                      <p:cBhvr additive="base">
                                        <p:cTn id="28" dur="500"/>
                                        <p:tgtEl>
                                          <p:spTgt spid="34"/>
                                        </p:tgtEl>
                                        <p:attrNameLst>
                                          <p:attrName>ppt_x</p:attrName>
                                        </p:attrNameLst>
                                      </p:cBhvr>
                                      <p:tavLst>
                                        <p:tav tm="0">
                                          <p:val>
                                            <p:strVal val="ppt_x"/>
                                          </p:val>
                                        </p:tav>
                                        <p:tav tm="100000">
                                          <p:val>
                                            <p:strVal val="1+ppt_w/2"/>
                                          </p:val>
                                        </p:tav>
                                      </p:tavLst>
                                    </p:anim>
                                    <p:anim calcmode="lin" valueType="num">
                                      <p:cBhvr additive="base">
                                        <p:cTn id="29" dur="500"/>
                                        <p:tgtEl>
                                          <p:spTgt spid="34"/>
                                        </p:tgtEl>
                                        <p:attrNameLst>
                                          <p:attrName>ppt_y</p:attrName>
                                        </p:attrNameLst>
                                      </p:cBhvr>
                                      <p:tavLst>
                                        <p:tav tm="0">
                                          <p:val>
                                            <p:strVal val="ppt_y"/>
                                          </p:val>
                                        </p:tav>
                                        <p:tav tm="100000">
                                          <p:val>
                                            <p:strVal val="ppt_y"/>
                                          </p:val>
                                        </p:tav>
                                      </p:tavLst>
                                    </p:anim>
                                    <p:set>
                                      <p:cBhvr>
                                        <p:cTn id="30" dur="1" fill="hold">
                                          <p:stCondLst>
                                            <p:cond delay="499"/>
                                          </p:stCondLst>
                                        </p:cTn>
                                        <p:tgtEl>
                                          <p:spTgt spid="34"/>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23"/>
                                        </p:tgtEl>
                                        <p:attrNameLst>
                                          <p:attrName>ppt_x</p:attrName>
                                        </p:attrNameLst>
                                      </p:cBhvr>
                                      <p:tavLst>
                                        <p:tav tm="0">
                                          <p:val>
                                            <p:strVal val="ppt_x"/>
                                          </p:val>
                                        </p:tav>
                                        <p:tav tm="100000">
                                          <p:val>
                                            <p:strVal val="1+ppt_w/2"/>
                                          </p:val>
                                        </p:tav>
                                      </p:tavLst>
                                    </p:anim>
                                    <p:anim calcmode="lin" valueType="num">
                                      <p:cBhvr additive="base">
                                        <p:cTn id="33" dur="500"/>
                                        <p:tgtEl>
                                          <p:spTgt spid="23"/>
                                        </p:tgtEl>
                                        <p:attrNameLst>
                                          <p:attrName>ppt_y</p:attrName>
                                        </p:attrNameLst>
                                      </p:cBhvr>
                                      <p:tavLst>
                                        <p:tav tm="0">
                                          <p:val>
                                            <p:strVal val="ppt_y"/>
                                          </p:val>
                                        </p:tav>
                                        <p:tav tm="100000">
                                          <p:val>
                                            <p:strVal val="ppt_y"/>
                                          </p:val>
                                        </p:tav>
                                      </p:tavLst>
                                    </p:anim>
                                    <p:set>
                                      <p:cBhvr>
                                        <p:cTn id="34" dur="1" fill="hold">
                                          <p:stCondLst>
                                            <p:cond delay="499"/>
                                          </p:stCondLst>
                                        </p:cTn>
                                        <p:tgtEl>
                                          <p:spTgt spid="23"/>
                                        </p:tgtEl>
                                        <p:attrNameLst>
                                          <p:attrName>style.visibility</p:attrName>
                                        </p:attrNameLst>
                                      </p:cBhvr>
                                      <p:to>
                                        <p:strVal val="hidden"/>
                                      </p:to>
                                    </p:set>
                                  </p:childTnLst>
                                </p:cTn>
                              </p:par>
                              <p:par>
                                <p:cTn id="35" presetID="2" presetClass="exit" presetSubtype="2" fill="hold" grpId="1" nodeType="withEffect">
                                  <p:stCondLst>
                                    <p:cond delay="0"/>
                                  </p:stCondLst>
                                  <p:childTnLst>
                                    <p:anim calcmode="lin" valueType="num">
                                      <p:cBhvr additive="base">
                                        <p:cTn id="36" dur="500"/>
                                        <p:tgtEl>
                                          <p:spTgt spid="15"/>
                                        </p:tgtEl>
                                        <p:attrNameLst>
                                          <p:attrName>ppt_x</p:attrName>
                                        </p:attrNameLst>
                                      </p:cBhvr>
                                      <p:tavLst>
                                        <p:tav tm="0">
                                          <p:val>
                                            <p:strVal val="ppt_x"/>
                                          </p:val>
                                        </p:tav>
                                        <p:tav tm="100000">
                                          <p:val>
                                            <p:strVal val="1+ppt_w/2"/>
                                          </p:val>
                                        </p:tav>
                                      </p:tavLst>
                                    </p:anim>
                                    <p:anim calcmode="lin" valueType="num">
                                      <p:cBhvr additive="base">
                                        <p:cTn id="37" dur="500"/>
                                        <p:tgtEl>
                                          <p:spTgt spid="15"/>
                                        </p:tgtEl>
                                        <p:attrNameLst>
                                          <p:attrName>ppt_y</p:attrName>
                                        </p:attrNameLst>
                                      </p:cBhvr>
                                      <p:tavLst>
                                        <p:tav tm="0">
                                          <p:val>
                                            <p:strVal val="ppt_y"/>
                                          </p:val>
                                        </p:tav>
                                        <p:tav tm="100000">
                                          <p:val>
                                            <p:strVal val="ppt_y"/>
                                          </p:val>
                                        </p:tav>
                                      </p:tavLst>
                                    </p:anim>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0-#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0-#ppt_w/2"/>
                                          </p:val>
                                        </p:tav>
                                        <p:tav tm="100000">
                                          <p:val>
                                            <p:strVal val="#ppt_x"/>
                                          </p:val>
                                        </p:tav>
                                      </p:tavLst>
                                    </p:anim>
                                    <p:anim calcmode="lin" valueType="num">
                                      <p:cBhvr additive="base">
                                        <p:cTn id="52" dur="500" fill="hold"/>
                                        <p:tgtEl>
                                          <p:spTgt spid="26"/>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0-#ppt_w/2"/>
                                          </p:val>
                                        </p:tav>
                                        <p:tav tm="100000">
                                          <p:val>
                                            <p:strVal val="#ppt_x"/>
                                          </p:val>
                                        </p:tav>
                                      </p:tavLst>
                                    </p:anim>
                                    <p:anim calcmode="lin" valueType="num">
                                      <p:cBhvr additive="base">
                                        <p:cTn id="5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2" fill="hold" grpId="1" nodeType="clickEffect">
                                  <p:stCondLst>
                                    <p:cond delay="0"/>
                                  </p:stCondLst>
                                  <p:childTnLst>
                                    <p:anim calcmode="lin" valueType="num">
                                      <p:cBhvr additive="base">
                                        <p:cTn id="60" dur="500"/>
                                        <p:tgtEl>
                                          <p:spTgt spid="24"/>
                                        </p:tgtEl>
                                        <p:attrNameLst>
                                          <p:attrName>ppt_x</p:attrName>
                                        </p:attrNameLst>
                                      </p:cBhvr>
                                      <p:tavLst>
                                        <p:tav tm="0">
                                          <p:val>
                                            <p:strVal val="ppt_x"/>
                                          </p:val>
                                        </p:tav>
                                        <p:tav tm="100000">
                                          <p:val>
                                            <p:strVal val="1+ppt_w/2"/>
                                          </p:val>
                                        </p:tav>
                                      </p:tavLst>
                                    </p:anim>
                                    <p:anim calcmode="lin" valueType="num">
                                      <p:cBhvr additive="base">
                                        <p:cTn id="61" dur="500"/>
                                        <p:tgtEl>
                                          <p:spTgt spid="24"/>
                                        </p:tgtEl>
                                        <p:attrNameLst>
                                          <p:attrName>ppt_y</p:attrName>
                                        </p:attrNameLst>
                                      </p:cBhvr>
                                      <p:tavLst>
                                        <p:tav tm="0">
                                          <p:val>
                                            <p:strVal val="ppt_y"/>
                                          </p:val>
                                        </p:tav>
                                        <p:tav tm="100000">
                                          <p:val>
                                            <p:strVal val="ppt_y"/>
                                          </p:val>
                                        </p:tav>
                                      </p:tavLst>
                                    </p:anim>
                                    <p:set>
                                      <p:cBhvr>
                                        <p:cTn id="62" dur="1" fill="hold">
                                          <p:stCondLst>
                                            <p:cond delay="499"/>
                                          </p:stCondLst>
                                        </p:cTn>
                                        <p:tgtEl>
                                          <p:spTgt spid="24"/>
                                        </p:tgtEl>
                                        <p:attrNameLst>
                                          <p:attrName>style.visibility</p:attrName>
                                        </p:attrNameLst>
                                      </p:cBhvr>
                                      <p:to>
                                        <p:strVal val="hidden"/>
                                      </p:to>
                                    </p:set>
                                  </p:childTnLst>
                                </p:cTn>
                              </p:par>
                              <p:par>
                                <p:cTn id="63" presetID="2" presetClass="exit" presetSubtype="2" fill="hold" nodeType="withEffect">
                                  <p:stCondLst>
                                    <p:cond delay="0"/>
                                  </p:stCondLst>
                                  <p:childTnLst>
                                    <p:anim calcmode="lin" valueType="num">
                                      <p:cBhvr additive="base">
                                        <p:cTn id="64" dur="500"/>
                                        <p:tgtEl>
                                          <p:spTgt spid="25"/>
                                        </p:tgtEl>
                                        <p:attrNameLst>
                                          <p:attrName>ppt_x</p:attrName>
                                        </p:attrNameLst>
                                      </p:cBhvr>
                                      <p:tavLst>
                                        <p:tav tm="0">
                                          <p:val>
                                            <p:strVal val="ppt_x"/>
                                          </p:val>
                                        </p:tav>
                                        <p:tav tm="100000">
                                          <p:val>
                                            <p:strVal val="1+ppt_w/2"/>
                                          </p:val>
                                        </p:tav>
                                      </p:tavLst>
                                    </p:anim>
                                    <p:anim calcmode="lin" valueType="num">
                                      <p:cBhvr additive="base">
                                        <p:cTn id="65" dur="500"/>
                                        <p:tgtEl>
                                          <p:spTgt spid="25"/>
                                        </p:tgtEl>
                                        <p:attrNameLst>
                                          <p:attrName>ppt_y</p:attrName>
                                        </p:attrNameLst>
                                      </p:cBhvr>
                                      <p:tavLst>
                                        <p:tav tm="0">
                                          <p:val>
                                            <p:strVal val="ppt_y"/>
                                          </p:val>
                                        </p:tav>
                                        <p:tav tm="100000">
                                          <p:val>
                                            <p:strVal val="ppt_y"/>
                                          </p:val>
                                        </p:tav>
                                      </p:tavLst>
                                    </p:anim>
                                    <p:set>
                                      <p:cBhvr>
                                        <p:cTn id="66" dur="1" fill="hold">
                                          <p:stCondLst>
                                            <p:cond delay="499"/>
                                          </p:stCondLst>
                                        </p:cTn>
                                        <p:tgtEl>
                                          <p:spTgt spid="25"/>
                                        </p:tgtEl>
                                        <p:attrNameLst>
                                          <p:attrName>style.visibility</p:attrName>
                                        </p:attrNameLst>
                                      </p:cBhvr>
                                      <p:to>
                                        <p:strVal val="hidden"/>
                                      </p:to>
                                    </p:set>
                                  </p:childTnLst>
                                </p:cTn>
                              </p:par>
                              <p:par>
                                <p:cTn id="67" presetID="2" presetClass="exit" presetSubtype="2" fill="hold" grpId="1" nodeType="withEffect">
                                  <p:stCondLst>
                                    <p:cond delay="0"/>
                                  </p:stCondLst>
                                  <p:childTnLst>
                                    <p:anim calcmode="lin" valueType="num">
                                      <p:cBhvr additive="base">
                                        <p:cTn id="68" dur="500"/>
                                        <p:tgtEl>
                                          <p:spTgt spid="26"/>
                                        </p:tgtEl>
                                        <p:attrNameLst>
                                          <p:attrName>ppt_x</p:attrName>
                                        </p:attrNameLst>
                                      </p:cBhvr>
                                      <p:tavLst>
                                        <p:tav tm="0">
                                          <p:val>
                                            <p:strVal val="ppt_x"/>
                                          </p:val>
                                        </p:tav>
                                        <p:tav tm="100000">
                                          <p:val>
                                            <p:strVal val="1+ppt_w/2"/>
                                          </p:val>
                                        </p:tav>
                                      </p:tavLst>
                                    </p:anim>
                                    <p:anim calcmode="lin" valueType="num">
                                      <p:cBhvr additive="base">
                                        <p:cTn id="69" dur="500"/>
                                        <p:tgtEl>
                                          <p:spTgt spid="26"/>
                                        </p:tgtEl>
                                        <p:attrNameLst>
                                          <p:attrName>ppt_y</p:attrName>
                                        </p:attrNameLst>
                                      </p:cBhvr>
                                      <p:tavLst>
                                        <p:tav tm="0">
                                          <p:val>
                                            <p:strVal val="ppt_y"/>
                                          </p:val>
                                        </p:tav>
                                        <p:tav tm="100000">
                                          <p:val>
                                            <p:strVal val="ppt_y"/>
                                          </p:val>
                                        </p:tav>
                                      </p:tavLst>
                                    </p:anim>
                                    <p:set>
                                      <p:cBhvr>
                                        <p:cTn id="70" dur="1" fill="hold">
                                          <p:stCondLst>
                                            <p:cond delay="499"/>
                                          </p:stCondLst>
                                        </p:cTn>
                                        <p:tgtEl>
                                          <p:spTgt spid="26"/>
                                        </p:tgtEl>
                                        <p:attrNameLst>
                                          <p:attrName>style.visibility</p:attrName>
                                        </p:attrNameLst>
                                      </p:cBhvr>
                                      <p:to>
                                        <p:strVal val="hidden"/>
                                      </p:to>
                                    </p:set>
                                  </p:childTnLst>
                                </p:cTn>
                              </p:par>
                              <p:par>
                                <p:cTn id="71" presetID="2" presetClass="exit" presetSubtype="2" fill="hold" nodeType="withEffect">
                                  <p:stCondLst>
                                    <p:cond delay="0"/>
                                  </p:stCondLst>
                                  <p:childTnLst>
                                    <p:anim calcmode="lin" valueType="num">
                                      <p:cBhvr additive="base">
                                        <p:cTn id="72" dur="500"/>
                                        <p:tgtEl>
                                          <p:spTgt spid="40"/>
                                        </p:tgtEl>
                                        <p:attrNameLst>
                                          <p:attrName>ppt_x</p:attrName>
                                        </p:attrNameLst>
                                      </p:cBhvr>
                                      <p:tavLst>
                                        <p:tav tm="0">
                                          <p:val>
                                            <p:strVal val="ppt_x"/>
                                          </p:val>
                                        </p:tav>
                                        <p:tav tm="100000">
                                          <p:val>
                                            <p:strVal val="1+ppt_w/2"/>
                                          </p:val>
                                        </p:tav>
                                      </p:tavLst>
                                    </p:anim>
                                    <p:anim calcmode="lin" valueType="num">
                                      <p:cBhvr additive="base">
                                        <p:cTn id="73" dur="500"/>
                                        <p:tgtEl>
                                          <p:spTgt spid="40"/>
                                        </p:tgtEl>
                                        <p:attrNameLst>
                                          <p:attrName>ppt_y</p:attrName>
                                        </p:attrNameLst>
                                      </p:cBhvr>
                                      <p:tavLst>
                                        <p:tav tm="0">
                                          <p:val>
                                            <p:strVal val="ppt_y"/>
                                          </p:val>
                                        </p:tav>
                                        <p:tav tm="100000">
                                          <p:val>
                                            <p:strVal val="ppt_y"/>
                                          </p:val>
                                        </p:tav>
                                      </p:tavLst>
                                    </p:anim>
                                    <p:set>
                                      <p:cBhvr>
                                        <p:cTn id="74" dur="1" fill="hold">
                                          <p:stCondLst>
                                            <p:cond delay="499"/>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0-#ppt_w/2"/>
                                          </p:val>
                                        </p:tav>
                                        <p:tav tm="100000">
                                          <p:val>
                                            <p:strVal val="#ppt_x"/>
                                          </p:val>
                                        </p:tav>
                                      </p:tavLst>
                                    </p:anim>
                                    <p:anim calcmode="lin" valueType="num">
                                      <p:cBhvr additive="base">
                                        <p:cTn id="80" dur="500" fill="hold"/>
                                        <p:tgtEl>
                                          <p:spTgt spid="27"/>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500" fill="hold"/>
                                        <p:tgtEl>
                                          <p:spTgt spid="28"/>
                                        </p:tgtEl>
                                        <p:attrNameLst>
                                          <p:attrName>ppt_x</p:attrName>
                                        </p:attrNameLst>
                                      </p:cBhvr>
                                      <p:tavLst>
                                        <p:tav tm="0">
                                          <p:val>
                                            <p:strVal val="0-#ppt_w/2"/>
                                          </p:val>
                                        </p:tav>
                                        <p:tav tm="100000">
                                          <p:val>
                                            <p:strVal val="#ppt_x"/>
                                          </p:val>
                                        </p:tav>
                                      </p:tavLst>
                                    </p:anim>
                                    <p:anim calcmode="lin" valueType="num">
                                      <p:cBhvr additive="base">
                                        <p:cTn id="84" dur="500" fill="hold"/>
                                        <p:tgtEl>
                                          <p:spTgt spid="2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0-#ppt_w/2"/>
                                          </p:val>
                                        </p:tav>
                                        <p:tav tm="100000">
                                          <p:val>
                                            <p:strVal val="#ppt_x"/>
                                          </p:val>
                                        </p:tav>
                                      </p:tavLst>
                                    </p:anim>
                                    <p:anim calcmode="lin" valueType="num">
                                      <p:cBhvr additive="base">
                                        <p:cTn id="88" dur="500" fill="hold"/>
                                        <p:tgtEl>
                                          <p:spTgt spid="29"/>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0-#ppt_w/2"/>
                                          </p:val>
                                        </p:tav>
                                        <p:tav tm="100000">
                                          <p:val>
                                            <p:strVal val="#ppt_x"/>
                                          </p:val>
                                        </p:tav>
                                      </p:tavLst>
                                    </p:anim>
                                    <p:anim calcmode="lin" valueType="num">
                                      <p:cBhvr additive="base">
                                        <p:cTn id="9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2" fill="hold" grpId="1" nodeType="clickEffect">
                                  <p:stCondLst>
                                    <p:cond delay="0"/>
                                  </p:stCondLst>
                                  <p:childTnLst>
                                    <p:anim calcmode="lin" valueType="num">
                                      <p:cBhvr additive="base">
                                        <p:cTn id="96" dur="500"/>
                                        <p:tgtEl>
                                          <p:spTgt spid="27"/>
                                        </p:tgtEl>
                                        <p:attrNameLst>
                                          <p:attrName>ppt_x</p:attrName>
                                        </p:attrNameLst>
                                      </p:cBhvr>
                                      <p:tavLst>
                                        <p:tav tm="0">
                                          <p:val>
                                            <p:strVal val="ppt_x"/>
                                          </p:val>
                                        </p:tav>
                                        <p:tav tm="100000">
                                          <p:val>
                                            <p:strVal val="1+ppt_w/2"/>
                                          </p:val>
                                        </p:tav>
                                      </p:tavLst>
                                    </p:anim>
                                    <p:anim calcmode="lin" valueType="num">
                                      <p:cBhvr additive="base">
                                        <p:cTn id="97" dur="500"/>
                                        <p:tgtEl>
                                          <p:spTgt spid="27"/>
                                        </p:tgtEl>
                                        <p:attrNameLst>
                                          <p:attrName>ppt_y</p:attrName>
                                        </p:attrNameLst>
                                      </p:cBhvr>
                                      <p:tavLst>
                                        <p:tav tm="0">
                                          <p:val>
                                            <p:strVal val="ppt_y"/>
                                          </p:val>
                                        </p:tav>
                                        <p:tav tm="100000">
                                          <p:val>
                                            <p:strVal val="ppt_y"/>
                                          </p:val>
                                        </p:tav>
                                      </p:tavLst>
                                    </p:anim>
                                    <p:set>
                                      <p:cBhvr>
                                        <p:cTn id="98" dur="1" fill="hold">
                                          <p:stCondLst>
                                            <p:cond delay="499"/>
                                          </p:stCondLst>
                                        </p:cTn>
                                        <p:tgtEl>
                                          <p:spTgt spid="27"/>
                                        </p:tgtEl>
                                        <p:attrNameLst>
                                          <p:attrName>style.visibility</p:attrName>
                                        </p:attrNameLst>
                                      </p:cBhvr>
                                      <p:to>
                                        <p:strVal val="hidden"/>
                                      </p:to>
                                    </p:set>
                                  </p:childTnLst>
                                </p:cTn>
                              </p:par>
                              <p:par>
                                <p:cTn id="99" presetID="2" presetClass="exit" presetSubtype="2" fill="hold" nodeType="withEffect">
                                  <p:stCondLst>
                                    <p:cond delay="0"/>
                                  </p:stCondLst>
                                  <p:childTnLst>
                                    <p:anim calcmode="lin" valueType="num">
                                      <p:cBhvr additive="base">
                                        <p:cTn id="100" dur="500"/>
                                        <p:tgtEl>
                                          <p:spTgt spid="28"/>
                                        </p:tgtEl>
                                        <p:attrNameLst>
                                          <p:attrName>ppt_x</p:attrName>
                                        </p:attrNameLst>
                                      </p:cBhvr>
                                      <p:tavLst>
                                        <p:tav tm="0">
                                          <p:val>
                                            <p:strVal val="ppt_x"/>
                                          </p:val>
                                        </p:tav>
                                        <p:tav tm="100000">
                                          <p:val>
                                            <p:strVal val="1+ppt_w/2"/>
                                          </p:val>
                                        </p:tav>
                                      </p:tavLst>
                                    </p:anim>
                                    <p:anim calcmode="lin" valueType="num">
                                      <p:cBhvr additive="base">
                                        <p:cTn id="101" dur="500"/>
                                        <p:tgtEl>
                                          <p:spTgt spid="28"/>
                                        </p:tgtEl>
                                        <p:attrNameLst>
                                          <p:attrName>ppt_y</p:attrName>
                                        </p:attrNameLst>
                                      </p:cBhvr>
                                      <p:tavLst>
                                        <p:tav tm="0">
                                          <p:val>
                                            <p:strVal val="ppt_y"/>
                                          </p:val>
                                        </p:tav>
                                        <p:tav tm="100000">
                                          <p:val>
                                            <p:strVal val="ppt_y"/>
                                          </p:val>
                                        </p:tav>
                                      </p:tavLst>
                                    </p:anim>
                                    <p:set>
                                      <p:cBhvr>
                                        <p:cTn id="102" dur="1" fill="hold">
                                          <p:stCondLst>
                                            <p:cond delay="499"/>
                                          </p:stCondLst>
                                        </p:cTn>
                                        <p:tgtEl>
                                          <p:spTgt spid="28"/>
                                        </p:tgtEl>
                                        <p:attrNameLst>
                                          <p:attrName>style.visibility</p:attrName>
                                        </p:attrNameLst>
                                      </p:cBhvr>
                                      <p:to>
                                        <p:strVal val="hidden"/>
                                      </p:to>
                                    </p:set>
                                  </p:childTnLst>
                                </p:cTn>
                              </p:par>
                              <p:par>
                                <p:cTn id="103" presetID="2" presetClass="exit" presetSubtype="2" fill="hold" grpId="1" nodeType="withEffect">
                                  <p:stCondLst>
                                    <p:cond delay="0"/>
                                  </p:stCondLst>
                                  <p:childTnLst>
                                    <p:anim calcmode="lin" valueType="num">
                                      <p:cBhvr additive="base">
                                        <p:cTn id="104" dur="500"/>
                                        <p:tgtEl>
                                          <p:spTgt spid="29"/>
                                        </p:tgtEl>
                                        <p:attrNameLst>
                                          <p:attrName>ppt_x</p:attrName>
                                        </p:attrNameLst>
                                      </p:cBhvr>
                                      <p:tavLst>
                                        <p:tav tm="0">
                                          <p:val>
                                            <p:strVal val="ppt_x"/>
                                          </p:val>
                                        </p:tav>
                                        <p:tav tm="100000">
                                          <p:val>
                                            <p:strVal val="1+ppt_w/2"/>
                                          </p:val>
                                        </p:tav>
                                      </p:tavLst>
                                    </p:anim>
                                    <p:anim calcmode="lin" valueType="num">
                                      <p:cBhvr additive="base">
                                        <p:cTn id="105" dur="500"/>
                                        <p:tgtEl>
                                          <p:spTgt spid="29"/>
                                        </p:tgtEl>
                                        <p:attrNameLst>
                                          <p:attrName>ppt_y</p:attrName>
                                        </p:attrNameLst>
                                      </p:cBhvr>
                                      <p:tavLst>
                                        <p:tav tm="0">
                                          <p:val>
                                            <p:strVal val="ppt_y"/>
                                          </p:val>
                                        </p:tav>
                                        <p:tav tm="100000">
                                          <p:val>
                                            <p:strVal val="ppt_y"/>
                                          </p:val>
                                        </p:tav>
                                      </p:tavLst>
                                    </p:anim>
                                    <p:set>
                                      <p:cBhvr>
                                        <p:cTn id="106" dur="1" fill="hold">
                                          <p:stCondLst>
                                            <p:cond delay="499"/>
                                          </p:stCondLst>
                                        </p:cTn>
                                        <p:tgtEl>
                                          <p:spTgt spid="29"/>
                                        </p:tgtEl>
                                        <p:attrNameLst>
                                          <p:attrName>style.visibility</p:attrName>
                                        </p:attrNameLst>
                                      </p:cBhvr>
                                      <p:to>
                                        <p:strVal val="hidden"/>
                                      </p:to>
                                    </p:set>
                                  </p:childTnLst>
                                </p:cTn>
                              </p:par>
                              <p:par>
                                <p:cTn id="107" presetID="2" presetClass="exit" presetSubtype="2" fill="hold" nodeType="withEffect">
                                  <p:stCondLst>
                                    <p:cond delay="0"/>
                                  </p:stCondLst>
                                  <p:childTnLst>
                                    <p:anim calcmode="lin" valueType="num">
                                      <p:cBhvr additive="base">
                                        <p:cTn id="108" dur="500"/>
                                        <p:tgtEl>
                                          <p:spTgt spid="45"/>
                                        </p:tgtEl>
                                        <p:attrNameLst>
                                          <p:attrName>ppt_x</p:attrName>
                                        </p:attrNameLst>
                                      </p:cBhvr>
                                      <p:tavLst>
                                        <p:tav tm="0">
                                          <p:val>
                                            <p:strVal val="ppt_x"/>
                                          </p:val>
                                        </p:tav>
                                        <p:tav tm="100000">
                                          <p:val>
                                            <p:strVal val="1+ppt_w/2"/>
                                          </p:val>
                                        </p:tav>
                                      </p:tavLst>
                                    </p:anim>
                                    <p:anim calcmode="lin" valueType="num">
                                      <p:cBhvr additive="base">
                                        <p:cTn id="109" dur="500"/>
                                        <p:tgtEl>
                                          <p:spTgt spid="45"/>
                                        </p:tgtEl>
                                        <p:attrNameLst>
                                          <p:attrName>ppt_y</p:attrName>
                                        </p:attrNameLst>
                                      </p:cBhvr>
                                      <p:tavLst>
                                        <p:tav tm="0">
                                          <p:val>
                                            <p:strVal val="ppt_y"/>
                                          </p:val>
                                        </p:tav>
                                        <p:tav tm="100000">
                                          <p:val>
                                            <p:strVal val="ppt_y"/>
                                          </p:val>
                                        </p:tav>
                                      </p:tavLst>
                                    </p:anim>
                                    <p:set>
                                      <p:cBhvr>
                                        <p:cTn id="110"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24" grpId="0" animBg="1"/>
      <p:bldP spid="24" grpId="1" animBg="1"/>
      <p:bldP spid="26" grpId="0" animBg="1"/>
      <p:bldP spid="26" grpId="1" animBg="1"/>
      <p:bldP spid="27" grpId="0" animBg="1"/>
      <p:bldP spid="27" grpId="1" animBg="1"/>
      <p:bldP spid="29" grpId="0" animBg="1"/>
      <p:bldP spid="2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程式方塊介紹</a:t>
            </a:r>
            <a:endParaRPr lang="zh-TW" altLang="en-US" dirty="0"/>
          </a:p>
        </p:txBody>
      </p:sp>
      <p:sp>
        <p:nvSpPr>
          <p:cNvPr id="3" name="內容版面配置區 2"/>
          <p:cNvSpPr>
            <a:spLocks noGrp="1"/>
          </p:cNvSpPr>
          <p:nvPr>
            <p:ph idx="1"/>
          </p:nvPr>
        </p:nvSpPr>
        <p:spPr/>
        <p:txBody>
          <a:bodyPr/>
          <a:lstStyle/>
          <a:p>
            <a:r>
              <a:rPr lang="zh-TW" altLang="en-US" dirty="0" smtClean="0"/>
              <a:t>程式拼塊化</a:t>
            </a:r>
            <a:endParaRPr lang="zh-TW" altLang="en-US" dirty="0"/>
          </a:p>
        </p:txBody>
      </p:sp>
      <p:pic>
        <p:nvPicPr>
          <p:cNvPr id="3074" name="Picture 2"/>
          <p:cNvPicPr>
            <a:picLocks noChangeAspect="1" noChangeArrowheads="1"/>
          </p:cNvPicPr>
          <p:nvPr/>
        </p:nvPicPr>
        <p:blipFill>
          <a:blip r:embed="rId3"/>
          <a:srcRect/>
          <a:stretch>
            <a:fillRect/>
          </a:stretch>
        </p:blipFill>
        <p:spPr bwMode="auto">
          <a:xfrm>
            <a:off x="674031" y="2063700"/>
            <a:ext cx="7795939" cy="4222800"/>
          </a:xfrm>
          <a:prstGeom prst="rect">
            <a:avLst/>
          </a:prstGeom>
          <a:noFill/>
          <a:ln w="9525">
            <a:noFill/>
            <a:miter lim="800000"/>
            <a:headEnd/>
            <a:tailEnd/>
          </a:ln>
          <a:effectLst/>
        </p:spPr>
      </p:pic>
      <p:sp>
        <p:nvSpPr>
          <p:cNvPr id="7" name="矩形 6"/>
          <p:cNvSpPr/>
          <p:nvPr/>
        </p:nvSpPr>
        <p:spPr>
          <a:xfrm>
            <a:off x="775783" y="3025321"/>
            <a:ext cx="1151068" cy="3237198"/>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000" b="1" dirty="0">
              <a:solidFill>
                <a:schemeClr val="tx1"/>
              </a:solidFill>
              <a:latin typeface="KaiTi" pitchFamily="49" charset="-122"/>
              <a:ea typeface="KaiTi" pitchFamily="49" charset="-122"/>
            </a:endParaRPr>
          </a:p>
        </p:txBody>
      </p:sp>
      <p:sp>
        <p:nvSpPr>
          <p:cNvPr id="8" name="矩形 7"/>
          <p:cNvSpPr/>
          <p:nvPr/>
        </p:nvSpPr>
        <p:spPr>
          <a:xfrm>
            <a:off x="1314450" y="3219450"/>
            <a:ext cx="714374" cy="1708160"/>
          </a:xfrm>
          <a:prstGeom prst="rect">
            <a:avLst/>
          </a:prstGeom>
        </p:spPr>
        <p:txBody>
          <a:bodyPr wrap="square">
            <a:spAutoFit/>
          </a:bodyPr>
          <a:lstStyle/>
          <a:p>
            <a:pPr algn="ctr"/>
            <a:r>
              <a:rPr lang="zh-TW" altLang="en-US" sz="3500" b="1" dirty="0" smtClean="0">
                <a:latin typeface="KaiTi" pitchFamily="49" charset="-122"/>
                <a:ea typeface="KaiTi" pitchFamily="49" charset="-122"/>
              </a:rPr>
              <a:t>元</a:t>
            </a:r>
            <a:endParaRPr lang="en-US" altLang="zh-TW" sz="3500" b="1" dirty="0" smtClean="0">
              <a:latin typeface="KaiTi" pitchFamily="49" charset="-122"/>
              <a:ea typeface="KaiTi" pitchFamily="49" charset="-122"/>
            </a:endParaRPr>
          </a:p>
          <a:p>
            <a:pPr algn="ctr"/>
            <a:r>
              <a:rPr lang="zh-TW" altLang="en-US" sz="3500" b="1" dirty="0" smtClean="0">
                <a:latin typeface="KaiTi" pitchFamily="49" charset="-122"/>
                <a:ea typeface="KaiTi" pitchFamily="49" charset="-122"/>
              </a:rPr>
              <a:t>件</a:t>
            </a:r>
            <a:endParaRPr lang="en-US" altLang="zh-TW" sz="3500" b="1" dirty="0" smtClean="0">
              <a:latin typeface="KaiTi" pitchFamily="49" charset="-122"/>
              <a:ea typeface="KaiTi" pitchFamily="49" charset="-122"/>
            </a:endParaRPr>
          </a:p>
          <a:p>
            <a:pPr algn="ctr"/>
            <a:r>
              <a:rPr lang="zh-TW" altLang="en-US" sz="3500" b="1" dirty="0" smtClean="0">
                <a:latin typeface="KaiTi" pitchFamily="49" charset="-122"/>
                <a:ea typeface="KaiTi" pitchFamily="49" charset="-122"/>
              </a:rPr>
              <a:t>庫</a:t>
            </a:r>
            <a:endParaRPr lang="en-US" altLang="zh-TW" sz="3500" b="1" dirty="0" smtClean="0">
              <a:latin typeface="KaiTi" pitchFamily="49" charset="-122"/>
              <a:ea typeface="KaiTi" pitchFamily="49" charset="-122"/>
            </a:endParaRPr>
          </a:p>
        </p:txBody>
      </p:sp>
      <p:sp>
        <p:nvSpPr>
          <p:cNvPr id="10" name="矩形 9"/>
          <p:cNvSpPr/>
          <p:nvPr/>
        </p:nvSpPr>
        <p:spPr>
          <a:xfrm flipH="1">
            <a:off x="2079250" y="3305175"/>
            <a:ext cx="2245100" cy="2905125"/>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000" b="1" dirty="0">
              <a:solidFill>
                <a:schemeClr val="tx1"/>
              </a:solidFill>
              <a:latin typeface="KaiTi" pitchFamily="49" charset="-122"/>
              <a:ea typeface="KaiTi" pitchFamily="49" charset="-122"/>
            </a:endParaRPr>
          </a:p>
        </p:txBody>
      </p:sp>
      <p:sp>
        <p:nvSpPr>
          <p:cNvPr id="11" name="矩形 10"/>
          <p:cNvSpPr/>
          <p:nvPr/>
        </p:nvSpPr>
        <p:spPr>
          <a:xfrm>
            <a:off x="4695825" y="3333751"/>
            <a:ext cx="3428999" cy="2457449"/>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000" b="1" dirty="0">
              <a:solidFill>
                <a:schemeClr val="tx1"/>
              </a:solidFill>
              <a:latin typeface="KaiTi" pitchFamily="49" charset="-122"/>
              <a:ea typeface="KaiTi" pitchFamily="49" charset="-122"/>
            </a:endParaRPr>
          </a:p>
        </p:txBody>
      </p:sp>
      <p:sp>
        <p:nvSpPr>
          <p:cNvPr id="12" name="矩形 11"/>
          <p:cNvSpPr/>
          <p:nvPr/>
        </p:nvSpPr>
        <p:spPr>
          <a:xfrm>
            <a:off x="4972050" y="4371975"/>
            <a:ext cx="2857500" cy="630942"/>
          </a:xfrm>
          <a:prstGeom prst="rect">
            <a:avLst/>
          </a:prstGeom>
        </p:spPr>
        <p:txBody>
          <a:bodyPr wrap="square">
            <a:spAutoFit/>
          </a:bodyPr>
          <a:lstStyle/>
          <a:p>
            <a:pPr algn="ctr"/>
            <a:r>
              <a:rPr lang="zh-TW" altLang="en-US" sz="3500" b="1" dirty="0" smtClean="0">
                <a:latin typeface="KaiTi" pitchFamily="49" charset="-122"/>
                <a:ea typeface="KaiTi" pitchFamily="49" charset="-122"/>
              </a:rPr>
              <a:t>程式編譯</a:t>
            </a:r>
            <a:endParaRPr lang="en-US" altLang="zh-TW" sz="3500" b="1" dirty="0" smtClean="0">
              <a:latin typeface="KaiTi" pitchFamily="49" charset="-122"/>
              <a:ea typeface="KaiTi" pitchFamily="49" charset="-122"/>
            </a:endParaRPr>
          </a:p>
        </p:txBody>
      </p:sp>
      <p:sp>
        <p:nvSpPr>
          <p:cNvPr id="13" name="矩形 12"/>
          <p:cNvSpPr/>
          <p:nvPr/>
        </p:nvSpPr>
        <p:spPr>
          <a:xfrm>
            <a:off x="3514725" y="3543300"/>
            <a:ext cx="981075" cy="2246769"/>
          </a:xfrm>
          <a:prstGeom prst="rect">
            <a:avLst/>
          </a:prstGeom>
        </p:spPr>
        <p:txBody>
          <a:bodyPr wrap="square">
            <a:spAutoFit/>
          </a:bodyPr>
          <a:lstStyle/>
          <a:p>
            <a:pPr algn="ctr"/>
            <a:r>
              <a:rPr lang="zh-TW" altLang="en-US" sz="3500" b="1" dirty="0" smtClean="0">
                <a:latin typeface="KaiTi" pitchFamily="49" charset="-122"/>
                <a:ea typeface="KaiTi" pitchFamily="49" charset="-122"/>
              </a:rPr>
              <a:t>元</a:t>
            </a:r>
            <a:endParaRPr lang="en-US" altLang="zh-TW" sz="3500" b="1" dirty="0" smtClean="0">
              <a:latin typeface="KaiTi" pitchFamily="49" charset="-122"/>
              <a:ea typeface="KaiTi" pitchFamily="49" charset="-122"/>
            </a:endParaRPr>
          </a:p>
          <a:p>
            <a:pPr algn="ctr"/>
            <a:r>
              <a:rPr lang="zh-TW" altLang="en-US" sz="3500" b="1" dirty="0" smtClean="0">
                <a:latin typeface="KaiTi" pitchFamily="49" charset="-122"/>
                <a:ea typeface="KaiTi" pitchFamily="49" charset="-122"/>
              </a:rPr>
              <a:t>件</a:t>
            </a:r>
            <a:endParaRPr lang="en-US" altLang="zh-TW" sz="3500" b="1" dirty="0" smtClean="0">
              <a:latin typeface="KaiTi" pitchFamily="49" charset="-122"/>
              <a:ea typeface="KaiTi" pitchFamily="49" charset="-122"/>
            </a:endParaRPr>
          </a:p>
          <a:p>
            <a:pPr algn="ctr"/>
            <a:r>
              <a:rPr lang="zh-TW" altLang="en-US" sz="3500" b="1" dirty="0" smtClean="0">
                <a:latin typeface="KaiTi" pitchFamily="49" charset="-122"/>
                <a:ea typeface="KaiTi" pitchFamily="49" charset="-122"/>
              </a:rPr>
              <a:t>功能</a:t>
            </a:r>
            <a:endParaRPr lang="en-US" altLang="zh-TW" sz="3500" b="1" dirty="0" smtClean="0">
              <a:latin typeface="KaiTi" pitchFamily="49" charset="-122"/>
              <a:ea typeface="KaiTi"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程式方塊介紹</a:t>
            </a:r>
            <a:endParaRPr lang="zh-TW" altLang="en-US" dirty="0"/>
          </a:p>
        </p:txBody>
      </p:sp>
      <p:sp>
        <p:nvSpPr>
          <p:cNvPr id="3" name="內容版面配置區 2"/>
          <p:cNvSpPr>
            <a:spLocks noGrp="1"/>
          </p:cNvSpPr>
          <p:nvPr>
            <p:ph idx="1"/>
          </p:nvPr>
        </p:nvSpPr>
        <p:spPr/>
        <p:txBody>
          <a:bodyPr/>
          <a:lstStyle/>
          <a:p>
            <a:r>
              <a:rPr lang="zh-TW" altLang="en-US" dirty="0" smtClean="0"/>
              <a:t>程式拼塊化</a:t>
            </a:r>
            <a:endParaRPr lang="zh-TW" altLang="en-US" dirty="0"/>
          </a:p>
        </p:txBody>
      </p:sp>
      <p:pic>
        <p:nvPicPr>
          <p:cNvPr id="3074" name="Picture 2"/>
          <p:cNvPicPr>
            <a:picLocks noChangeAspect="1" noChangeArrowheads="1"/>
          </p:cNvPicPr>
          <p:nvPr/>
        </p:nvPicPr>
        <p:blipFill>
          <a:blip r:embed="rId3"/>
          <a:srcRect/>
          <a:stretch>
            <a:fillRect/>
          </a:stretch>
        </p:blipFill>
        <p:spPr bwMode="auto">
          <a:xfrm>
            <a:off x="674031" y="2063700"/>
            <a:ext cx="7795939" cy="4222800"/>
          </a:xfrm>
          <a:prstGeom prst="rect">
            <a:avLst/>
          </a:prstGeom>
          <a:noFill/>
          <a:ln w="9525">
            <a:noFill/>
            <a:miter lim="800000"/>
            <a:headEnd/>
            <a:tailEnd/>
          </a:ln>
          <a:effectLst/>
        </p:spPr>
      </p:pic>
      <p:sp>
        <p:nvSpPr>
          <p:cNvPr id="22529" name="Rectangle 1"/>
          <p:cNvSpPr>
            <a:spLocks noChangeArrowheads="1"/>
          </p:cNvSpPr>
          <p:nvPr/>
        </p:nvSpPr>
        <p:spPr bwMode="auto">
          <a:xfrm>
            <a:off x="2236303" y="2554356"/>
            <a:ext cx="6023113"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1" lang="en-US" altLang="zh-TW" sz="3000" dirty="0" smtClean="0">
                <a:solidFill>
                  <a:srgbClr val="000000"/>
                </a:solidFill>
                <a:latin typeface="Verdana" pitchFamily="34" charset="0"/>
                <a:ea typeface="新細明體" pitchFamily="18" charset="-120"/>
                <a:cs typeface="Times New Roman" pitchFamily="18" charset="0"/>
              </a:rPr>
              <a:t>Control(</a:t>
            </a:r>
            <a:r>
              <a:rPr kumimoji="1" lang="zh-TW" altLang="en-US" sz="3000" dirty="0" smtClean="0">
                <a:solidFill>
                  <a:srgbClr val="000000"/>
                </a:solidFill>
                <a:latin typeface="Verdana" pitchFamily="34" charset="0"/>
                <a:ea typeface="新細明體" pitchFamily="18" charset="-120"/>
                <a:cs typeface="Times New Roman" pitchFamily="18" charset="0"/>
              </a:rPr>
              <a:t>控制程式流程</a:t>
            </a:r>
            <a:r>
              <a:rPr kumimoji="1" lang="en-US" altLang="zh-TW" sz="3000" dirty="0" smtClean="0">
                <a:solidFill>
                  <a:srgbClr val="000000"/>
                </a:solidFill>
                <a:latin typeface="Verdana" pitchFamily="34" charset="0"/>
                <a:ea typeface="新細明體" pitchFamily="18" charset="-120"/>
                <a:cs typeface="Times New Roman" pitchFamily="18" charset="0"/>
              </a:rPr>
              <a:t>)</a:t>
            </a:r>
            <a:endParaRPr kumimoji="1" lang="en-US" altLang="zh-TW" sz="3000" dirty="0" smtClean="0">
              <a:latin typeface="Arial" pitchFamily="34" charset="0"/>
              <a:ea typeface="新細明體" pitchFamily="18" charset="-120"/>
              <a:cs typeface="新細明體" pitchFamily="18" charset="-120"/>
            </a:endParaRPr>
          </a:p>
          <a:p>
            <a:pPr eaLnBrk="0" fontAlgn="base" hangingPunct="0">
              <a:spcBef>
                <a:spcPct val="0"/>
              </a:spcBef>
              <a:spcAft>
                <a:spcPct val="0"/>
              </a:spcAft>
              <a:buFontTx/>
              <a:buChar char="•"/>
            </a:pPr>
            <a:r>
              <a:rPr kumimoji="1" lang="en-US" altLang="zh-TW" sz="3000" dirty="0" smtClean="0">
                <a:solidFill>
                  <a:srgbClr val="000000"/>
                </a:solidFill>
                <a:latin typeface="Verdana" pitchFamily="34" charset="0"/>
                <a:ea typeface="新細明體" pitchFamily="18" charset="-120"/>
                <a:cs typeface="Times New Roman" pitchFamily="18" charset="0"/>
              </a:rPr>
              <a:t>Logic(</a:t>
            </a:r>
            <a:r>
              <a:rPr kumimoji="1" lang="zh-TW" altLang="en-US" sz="3000" dirty="0" smtClean="0">
                <a:solidFill>
                  <a:srgbClr val="000000"/>
                </a:solidFill>
                <a:latin typeface="Verdana" pitchFamily="34" charset="0"/>
                <a:ea typeface="新細明體" pitchFamily="18" charset="-120"/>
                <a:cs typeface="Times New Roman" pitchFamily="18" charset="0"/>
              </a:rPr>
              <a:t>邏輯運算</a:t>
            </a:r>
            <a:r>
              <a:rPr kumimoji="1" lang="en-US" altLang="zh-TW" sz="3000" dirty="0" smtClean="0">
                <a:solidFill>
                  <a:srgbClr val="000000"/>
                </a:solidFill>
                <a:latin typeface="Verdana" pitchFamily="34" charset="0"/>
                <a:ea typeface="新細明體" pitchFamily="18" charset="-120"/>
                <a:cs typeface="Times New Roman" pitchFamily="18" charset="0"/>
              </a:rPr>
              <a:t>)</a:t>
            </a:r>
            <a:endParaRPr kumimoji="1" lang="en-US" altLang="zh-TW" sz="3000" dirty="0" smtClean="0">
              <a:latin typeface="Arial" pitchFamily="34" charset="0"/>
              <a:ea typeface="新細明體" pitchFamily="18" charset="-120"/>
              <a:cs typeface="新細明體" pitchFamily="18" charset="-12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Math(</a:t>
            </a:r>
            <a:r>
              <a:rPr kumimoji="1" lang="zh-TW" altLang="en-US"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數學運算</a:t>
            </a: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a:t>
            </a:r>
            <a:endParaRPr kumimoji="1" lang="en-US" altLang="zh-TW" sz="30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Text(</a:t>
            </a:r>
            <a:r>
              <a:rPr kumimoji="1" lang="zh-TW" altLang="en-US"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文字操作</a:t>
            </a: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a:t>
            </a:r>
            <a:endParaRPr kumimoji="1" lang="en-US" altLang="zh-TW" sz="30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Lists(</a:t>
            </a:r>
            <a:r>
              <a:rPr kumimoji="1" lang="zh-TW" altLang="en-US"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清單操作</a:t>
            </a: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a:t>
            </a:r>
            <a:endParaRPr kumimoji="1" lang="en-US" altLang="zh-TW" sz="30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Colors(</a:t>
            </a:r>
            <a:r>
              <a:rPr kumimoji="1" lang="zh-TW" altLang="en-US"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顏色操作</a:t>
            </a: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a:t>
            </a:r>
            <a:endParaRPr kumimoji="1" lang="en-US" altLang="zh-TW" sz="30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Variables(</a:t>
            </a:r>
            <a:r>
              <a:rPr kumimoji="1" lang="zh-TW" altLang="en-US"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變數操作</a:t>
            </a: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a:t>
            </a:r>
            <a:endParaRPr kumimoji="1" lang="en-US" altLang="zh-TW" sz="30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Procedures(</a:t>
            </a:r>
            <a:r>
              <a:rPr kumimoji="1" lang="zh-TW" altLang="en-US"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程序或副程式操作</a:t>
            </a:r>
            <a:r>
              <a:rPr kumimoji="1" lang="en-US" altLang="zh-TW" sz="3000" b="0" i="0" u="none" strike="noStrike" cap="none" normalizeH="0" baseline="0" dirty="0" smtClean="0">
                <a:ln>
                  <a:noFill/>
                </a:ln>
                <a:solidFill>
                  <a:srgbClr val="000000"/>
                </a:solidFill>
                <a:effectLst/>
                <a:latin typeface="Verdana" pitchFamily="34" charset="0"/>
                <a:ea typeface="新細明體" pitchFamily="18" charset="-120"/>
                <a:cs typeface="Times New Roman" pitchFamily="18" charset="0"/>
              </a:rPr>
              <a:t>)</a:t>
            </a:r>
            <a:endParaRPr kumimoji="1" lang="en-US" altLang="zh-TW" sz="30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開始前的準備</a:t>
            </a:r>
            <a:endParaRPr lang="zh-TW" altLang="en-US" dirty="0"/>
          </a:p>
        </p:txBody>
      </p:sp>
      <p:sp>
        <p:nvSpPr>
          <p:cNvPr id="3" name="內容版面配置區 2"/>
          <p:cNvSpPr>
            <a:spLocks noGrp="1"/>
          </p:cNvSpPr>
          <p:nvPr>
            <p:ph idx="1"/>
          </p:nvPr>
        </p:nvSpPr>
        <p:spPr/>
        <p:txBody>
          <a:bodyPr>
            <a:normAutofit/>
          </a:bodyPr>
          <a:lstStyle/>
          <a:p>
            <a:r>
              <a:rPr lang="zh-TW" altLang="en-US" dirty="0" smtClean="0"/>
              <a:t>系統需求</a:t>
            </a:r>
            <a:endParaRPr lang="en-US" altLang="zh-TW" dirty="0" smtClean="0"/>
          </a:p>
          <a:p>
            <a:pPr lvl="1"/>
            <a:r>
              <a:rPr lang="zh-TW" altLang="en-US" dirty="0" smtClean="0"/>
              <a:t>電腦作業系統</a:t>
            </a:r>
            <a:r>
              <a:rPr lang="en-US" altLang="zh-TW" dirty="0" smtClean="0"/>
              <a:t>:</a:t>
            </a:r>
          </a:p>
          <a:p>
            <a:pPr lvl="2"/>
            <a:r>
              <a:rPr lang="en-US" dirty="0" smtClean="0"/>
              <a:t>Windows:：Windows XP</a:t>
            </a:r>
            <a:r>
              <a:rPr lang="zh-TW" altLang="en-US" dirty="0" smtClean="0"/>
              <a:t>以上</a:t>
            </a:r>
            <a:r>
              <a:rPr lang="en-US" dirty="0" smtClean="0"/>
              <a:t>。  </a:t>
            </a:r>
          </a:p>
          <a:p>
            <a:pPr lvl="1"/>
            <a:r>
              <a:rPr lang="zh-TW" altLang="en-US" dirty="0" smtClean="0"/>
              <a:t>瀏覽器</a:t>
            </a:r>
            <a:r>
              <a:rPr lang="en-US" altLang="zh-TW" dirty="0" smtClean="0"/>
              <a:t>:</a:t>
            </a:r>
            <a:r>
              <a:rPr lang="zh-TW" altLang="en-US" dirty="0" smtClean="0"/>
              <a:t> </a:t>
            </a:r>
            <a:endParaRPr lang="en-US" altLang="zh-TW" dirty="0" smtClean="0"/>
          </a:p>
          <a:p>
            <a:pPr lvl="2"/>
            <a:r>
              <a:rPr lang="en-US" dirty="0" smtClean="0"/>
              <a:t>Google Chrome 4.0 </a:t>
            </a:r>
            <a:r>
              <a:rPr lang="zh-TW" altLang="en-US" dirty="0" smtClean="0"/>
              <a:t>或以上</a:t>
            </a:r>
            <a:endParaRPr lang="en-US" altLang="zh-TW" dirty="0" smtClean="0"/>
          </a:p>
          <a:p>
            <a:pPr lvl="1"/>
            <a:r>
              <a:rPr lang="zh-TW" altLang="en-US" dirty="0" smtClean="0"/>
              <a:t>手機</a:t>
            </a:r>
            <a:r>
              <a:rPr lang="en-US" altLang="zh-TW" dirty="0" smtClean="0"/>
              <a:t>/</a:t>
            </a:r>
            <a:r>
              <a:rPr lang="zh-TW" altLang="en-US" dirty="0" smtClean="0"/>
              <a:t>平板</a:t>
            </a:r>
            <a:r>
              <a:rPr lang="en-US" altLang="zh-TW" dirty="0" smtClean="0"/>
              <a:t>/</a:t>
            </a:r>
            <a:r>
              <a:rPr lang="zh-TW" altLang="en-US" dirty="0" smtClean="0"/>
              <a:t>模擬器</a:t>
            </a:r>
            <a:r>
              <a:rPr lang="en-US" altLang="zh-TW" dirty="0" smtClean="0"/>
              <a:t>:</a:t>
            </a:r>
          </a:p>
          <a:p>
            <a:pPr lvl="2"/>
            <a:r>
              <a:rPr lang="en-US" dirty="0" smtClean="0"/>
              <a:t>Android Operating System 2.3</a:t>
            </a:r>
            <a:r>
              <a:rPr lang="zh-TW" altLang="en-US" dirty="0" smtClean="0"/>
              <a:t>或是更高版本</a:t>
            </a:r>
            <a:endParaRPr lang="en-US" altLang="zh-TW" dirty="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範例一</a:t>
            </a:r>
            <a:endParaRPr lang="zh-TW" altLang="en-US" dirty="0"/>
          </a:p>
        </p:txBody>
      </p:sp>
      <p:sp>
        <p:nvSpPr>
          <p:cNvPr id="3" name="內容版面配置區 2"/>
          <p:cNvSpPr>
            <a:spLocks noGrp="1"/>
          </p:cNvSpPr>
          <p:nvPr>
            <p:ph idx="1"/>
          </p:nvPr>
        </p:nvSpPr>
        <p:spPr/>
        <p:txBody>
          <a:bodyPr/>
          <a:lstStyle/>
          <a:p>
            <a:r>
              <a:rPr lang="zh-TW" altLang="en-US" dirty="0" smtClean="0"/>
              <a:t>按鈕按下範例拼塊</a:t>
            </a:r>
            <a:endParaRPr lang="zh-TW" altLang="en-US" dirty="0"/>
          </a:p>
        </p:txBody>
      </p:sp>
      <p:pic>
        <p:nvPicPr>
          <p:cNvPr id="3074" name="Picture 2"/>
          <p:cNvPicPr>
            <a:picLocks noChangeAspect="1" noChangeArrowheads="1"/>
          </p:cNvPicPr>
          <p:nvPr/>
        </p:nvPicPr>
        <p:blipFill>
          <a:blip r:embed="rId3"/>
          <a:srcRect/>
          <a:stretch>
            <a:fillRect/>
          </a:stretch>
        </p:blipFill>
        <p:spPr bwMode="auto">
          <a:xfrm>
            <a:off x="674031" y="2063700"/>
            <a:ext cx="7795939" cy="4222800"/>
          </a:xfrm>
          <a:prstGeom prst="rect">
            <a:avLst/>
          </a:prstGeom>
          <a:noFill/>
          <a:ln w="9525">
            <a:noFill/>
            <a:miter lim="800000"/>
            <a:headEnd/>
            <a:tailEnd/>
          </a:ln>
          <a:effectLst/>
        </p:spPr>
      </p:pic>
      <p:cxnSp>
        <p:nvCxnSpPr>
          <p:cNvPr id="6" name="直線單箭頭接點 5"/>
          <p:cNvCxnSpPr/>
          <p:nvPr/>
        </p:nvCxnSpPr>
        <p:spPr>
          <a:xfrm rot="5400000" flipH="1" flipV="1">
            <a:off x="1185863" y="4205288"/>
            <a:ext cx="1476375" cy="4762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直線單箭頭接點 8"/>
          <p:cNvCxnSpPr/>
          <p:nvPr/>
        </p:nvCxnSpPr>
        <p:spPr>
          <a:xfrm>
            <a:off x="3857625" y="3571875"/>
            <a:ext cx="1314450" cy="381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1+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xit" presetSubtype="2"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1+ppt_w/2"/>
                                          </p:val>
                                        </p:tav>
                                      </p:tavLst>
                                    </p:anim>
                                    <p:anim calcmode="lin" valueType="num">
                                      <p:cBhvr additive="base">
                                        <p:cTn id="21" dur="500"/>
                                        <p:tgtEl>
                                          <p:spTgt spid="9"/>
                                        </p:tgtEl>
                                        <p:attrNameLst>
                                          <p:attrName>ppt_y</p:attrName>
                                        </p:attrNameLst>
                                      </p:cBhvr>
                                      <p:tavLst>
                                        <p:tav tm="0">
                                          <p:val>
                                            <p:strVal val="ppt_y"/>
                                          </p:val>
                                        </p:tav>
                                        <p:tav tm="100000">
                                          <p:val>
                                            <p:strVal val="ppt_y"/>
                                          </p:val>
                                        </p:tav>
                                      </p:tavLst>
                                    </p:anim>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695325" y="2047875"/>
            <a:ext cx="7795938" cy="4222800"/>
          </a:xfrm>
          <a:prstGeom prst="rect">
            <a:avLst/>
          </a:prstGeom>
          <a:noFill/>
          <a:ln w="9525">
            <a:noFill/>
            <a:miter lim="800000"/>
            <a:headEnd/>
            <a:tailEnd/>
          </a:ln>
          <a:effectLst/>
        </p:spPr>
      </p:pic>
      <p:sp>
        <p:nvSpPr>
          <p:cNvPr id="2" name="標題 1"/>
          <p:cNvSpPr>
            <a:spLocks noGrp="1"/>
          </p:cNvSpPr>
          <p:nvPr>
            <p:ph type="title"/>
          </p:nvPr>
        </p:nvSpPr>
        <p:spPr/>
        <p:txBody>
          <a:bodyPr>
            <a:normAutofit/>
          </a:bodyPr>
          <a:lstStyle/>
          <a:p>
            <a:r>
              <a:rPr lang="zh-TW" altLang="en-US" dirty="0" smtClean="0"/>
              <a:t>範例一</a:t>
            </a:r>
            <a:endParaRPr lang="zh-TW" altLang="en-US" dirty="0"/>
          </a:p>
        </p:txBody>
      </p:sp>
      <p:sp>
        <p:nvSpPr>
          <p:cNvPr id="3" name="內容版面配置區 2"/>
          <p:cNvSpPr>
            <a:spLocks noGrp="1"/>
          </p:cNvSpPr>
          <p:nvPr>
            <p:ph idx="1"/>
          </p:nvPr>
        </p:nvSpPr>
        <p:spPr/>
        <p:txBody>
          <a:bodyPr/>
          <a:lstStyle/>
          <a:p>
            <a:r>
              <a:rPr lang="zh-TW" altLang="en-US" dirty="0" smtClean="0"/>
              <a:t>按鈕按下範例拼塊</a:t>
            </a:r>
            <a:endParaRPr lang="zh-TW" altLang="en-US" dirty="0"/>
          </a:p>
        </p:txBody>
      </p:sp>
      <p:cxnSp>
        <p:nvCxnSpPr>
          <p:cNvPr id="6" name="直線單箭頭接點 5"/>
          <p:cNvCxnSpPr/>
          <p:nvPr/>
        </p:nvCxnSpPr>
        <p:spPr>
          <a:xfrm rot="5400000" flipH="1" flipV="1">
            <a:off x="1509714" y="4252913"/>
            <a:ext cx="790576" cy="4953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直線單箭頭接點 8"/>
          <p:cNvCxnSpPr/>
          <p:nvPr/>
        </p:nvCxnSpPr>
        <p:spPr>
          <a:xfrm flipV="1">
            <a:off x="4010025" y="3771901"/>
            <a:ext cx="1171575" cy="29527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1+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xit" presetSubtype="2"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1+ppt_w/2"/>
                                          </p:val>
                                        </p:tav>
                                      </p:tavLst>
                                    </p:anim>
                                    <p:anim calcmode="lin" valueType="num">
                                      <p:cBhvr additive="base">
                                        <p:cTn id="21" dur="500"/>
                                        <p:tgtEl>
                                          <p:spTgt spid="9"/>
                                        </p:tgtEl>
                                        <p:attrNameLst>
                                          <p:attrName>ppt_y</p:attrName>
                                        </p:attrNameLst>
                                      </p:cBhvr>
                                      <p:tavLst>
                                        <p:tav tm="0">
                                          <p:val>
                                            <p:strVal val="ppt_y"/>
                                          </p:val>
                                        </p:tav>
                                        <p:tav tm="100000">
                                          <p:val>
                                            <p:strVal val="ppt_y"/>
                                          </p:val>
                                        </p:tav>
                                      </p:tavLst>
                                    </p:anim>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srcRect/>
          <a:stretch>
            <a:fillRect/>
          </a:stretch>
        </p:blipFill>
        <p:spPr bwMode="auto">
          <a:xfrm>
            <a:off x="685800" y="2019300"/>
            <a:ext cx="7795938" cy="4222800"/>
          </a:xfrm>
          <a:prstGeom prst="rect">
            <a:avLst/>
          </a:prstGeom>
          <a:noFill/>
          <a:ln w="9525">
            <a:noFill/>
            <a:miter lim="800000"/>
            <a:headEnd/>
            <a:tailEnd/>
          </a:ln>
          <a:effectLst/>
        </p:spPr>
      </p:pic>
      <p:sp>
        <p:nvSpPr>
          <p:cNvPr id="2" name="標題 1"/>
          <p:cNvSpPr>
            <a:spLocks noGrp="1"/>
          </p:cNvSpPr>
          <p:nvPr>
            <p:ph type="title"/>
          </p:nvPr>
        </p:nvSpPr>
        <p:spPr/>
        <p:txBody>
          <a:bodyPr>
            <a:normAutofit/>
          </a:bodyPr>
          <a:lstStyle/>
          <a:p>
            <a:r>
              <a:rPr lang="zh-TW" altLang="en-US" dirty="0" smtClean="0"/>
              <a:t>範例一</a:t>
            </a:r>
            <a:endParaRPr lang="zh-TW" altLang="en-US" dirty="0"/>
          </a:p>
        </p:txBody>
      </p:sp>
      <p:sp>
        <p:nvSpPr>
          <p:cNvPr id="3" name="內容版面配置區 2"/>
          <p:cNvSpPr>
            <a:spLocks noGrp="1"/>
          </p:cNvSpPr>
          <p:nvPr>
            <p:ph idx="1"/>
          </p:nvPr>
        </p:nvSpPr>
        <p:spPr/>
        <p:txBody>
          <a:bodyPr/>
          <a:lstStyle/>
          <a:p>
            <a:r>
              <a:rPr lang="zh-TW" altLang="en-US" dirty="0" smtClean="0"/>
              <a:t>按鈕按下範例拼塊</a:t>
            </a:r>
            <a:endParaRPr lang="zh-TW" altLang="en-US" dirty="0"/>
          </a:p>
        </p:txBody>
      </p:sp>
      <p:cxnSp>
        <p:nvCxnSpPr>
          <p:cNvPr id="6" name="直線單箭頭接點 5"/>
          <p:cNvCxnSpPr/>
          <p:nvPr/>
        </p:nvCxnSpPr>
        <p:spPr>
          <a:xfrm rot="5400000" flipH="1" flipV="1">
            <a:off x="1343026" y="4086225"/>
            <a:ext cx="1123952" cy="49530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直線單箭頭接點 8"/>
          <p:cNvCxnSpPr/>
          <p:nvPr/>
        </p:nvCxnSpPr>
        <p:spPr>
          <a:xfrm flipV="1">
            <a:off x="3457575" y="3724275"/>
            <a:ext cx="1762125" cy="571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矩形 6"/>
          <p:cNvSpPr/>
          <p:nvPr/>
        </p:nvSpPr>
        <p:spPr>
          <a:xfrm>
            <a:off x="5608155" y="3944593"/>
            <a:ext cx="1468506" cy="400110"/>
          </a:xfrm>
          <a:prstGeom prst="rect">
            <a:avLst/>
          </a:prstGeom>
        </p:spPr>
        <p:txBody>
          <a:bodyPr wrap="square">
            <a:spAutoFit/>
          </a:bodyPr>
          <a:lstStyle/>
          <a:p>
            <a:pPr algn="ctr"/>
            <a:r>
              <a:rPr lang="zh-TW" altLang="en-US" sz="2000" b="1" dirty="0" smtClean="0">
                <a:latin typeface="KaiTi" pitchFamily="49" charset="-122"/>
                <a:ea typeface="KaiTi" pitchFamily="49" charset="-122"/>
              </a:rPr>
              <a:t>觸發事件</a:t>
            </a:r>
            <a:endParaRPr lang="en-US" altLang="zh-TW" sz="2000" b="1" dirty="0" smtClean="0">
              <a:latin typeface="KaiTi" pitchFamily="49" charset="-122"/>
              <a:ea typeface="KaiTi" pitchFamily="49" charset="-122"/>
            </a:endParaRPr>
          </a:p>
        </p:txBody>
      </p:sp>
      <p:sp>
        <p:nvSpPr>
          <p:cNvPr id="13" name="矩形 12"/>
          <p:cNvSpPr/>
          <p:nvPr/>
        </p:nvSpPr>
        <p:spPr>
          <a:xfrm>
            <a:off x="5054875" y="4552121"/>
            <a:ext cx="2548560" cy="400110"/>
          </a:xfrm>
          <a:prstGeom prst="rect">
            <a:avLst/>
          </a:prstGeom>
        </p:spPr>
        <p:txBody>
          <a:bodyPr wrap="square">
            <a:spAutoFit/>
          </a:bodyPr>
          <a:lstStyle/>
          <a:p>
            <a:pPr algn="ctr"/>
            <a:r>
              <a:rPr lang="zh-TW" altLang="en-US" sz="2000" b="1" dirty="0" smtClean="0">
                <a:latin typeface="KaiTi" pitchFamily="49" charset="-122"/>
                <a:ea typeface="KaiTi" pitchFamily="49" charset="-122"/>
              </a:rPr>
              <a:t>顯示文字</a:t>
            </a:r>
            <a:endParaRPr lang="en-US" altLang="zh-TW" sz="2000" b="1" dirty="0" smtClean="0">
              <a:latin typeface="KaiTi" pitchFamily="49" charset="-122"/>
              <a:ea typeface="KaiTi" pitchFamily="49" charset="-122"/>
            </a:endParaRPr>
          </a:p>
        </p:txBody>
      </p:sp>
      <p:sp>
        <p:nvSpPr>
          <p:cNvPr id="14" name="矩形 13"/>
          <p:cNvSpPr/>
          <p:nvPr/>
        </p:nvSpPr>
        <p:spPr>
          <a:xfrm>
            <a:off x="5048249" y="5231295"/>
            <a:ext cx="2548560" cy="400110"/>
          </a:xfrm>
          <a:prstGeom prst="rect">
            <a:avLst/>
          </a:prstGeom>
        </p:spPr>
        <p:txBody>
          <a:bodyPr wrap="square">
            <a:spAutoFit/>
          </a:bodyPr>
          <a:lstStyle/>
          <a:p>
            <a:pPr algn="ctr"/>
            <a:r>
              <a:rPr lang="zh-TW" altLang="en-US" sz="2000" b="1" dirty="0" smtClean="0">
                <a:latin typeface="KaiTi" pitchFamily="49" charset="-122"/>
                <a:ea typeface="KaiTi" pitchFamily="49" charset="-122"/>
              </a:rPr>
              <a:t>文字輸入區</a:t>
            </a:r>
            <a:endParaRPr lang="en-US" altLang="zh-TW" sz="2000" b="1" dirty="0" smtClean="0">
              <a:latin typeface="KaiTi" pitchFamily="49" charset="-122"/>
              <a:ea typeface="KaiTi" pitchFamily="49" charset="-122"/>
            </a:endParaRPr>
          </a:p>
        </p:txBody>
      </p:sp>
      <p:cxnSp>
        <p:nvCxnSpPr>
          <p:cNvPr id="15" name="直線單箭頭接點 14"/>
          <p:cNvCxnSpPr>
            <a:stCxn id="7" idx="3"/>
          </p:cNvCxnSpPr>
          <p:nvPr/>
        </p:nvCxnSpPr>
        <p:spPr>
          <a:xfrm>
            <a:off x="7076661" y="4144648"/>
            <a:ext cx="1588" cy="14312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1+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xit" presetSubtype="2"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1+ppt_w/2"/>
                                          </p:val>
                                        </p:tav>
                                      </p:tavLst>
                                    </p:anim>
                                    <p:anim calcmode="lin" valueType="num">
                                      <p:cBhvr additive="base">
                                        <p:cTn id="21" dur="500"/>
                                        <p:tgtEl>
                                          <p:spTgt spid="9"/>
                                        </p:tgtEl>
                                        <p:attrNameLst>
                                          <p:attrName>ppt_y</p:attrName>
                                        </p:attrNameLst>
                                      </p:cBhvr>
                                      <p:tavLst>
                                        <p:tav tm="0">
                                          <p:val>
                                            <p:strVal val="ppt_y"/>
                                          </p:val>
                                        </p:tav>
                                        <p:tav tm="100000">
                                          <p:val>
                                            <p:strVal val="ppt_y"/>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8"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0-#ppt_w/2"/>
                                          </p:val>
                                        </p:tav>
                                        <p:tav tm="100000">
                                          <p:val>
                                            <p:strVal val="#ppt_x"/>
                                          </p:val>
                                        </p:tav>
                                      </p:tavLst>
                                    </p:anim>
                                    <p:anim calcmode="lin" valueType="num">
                                      <p:cBhvr additive="base">
                                        <p:cTn id="4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srcRect/>
          <a:stretch>
            <a:fillRect/>
          </a:stretch>
        </p:blipFill>
        <p:spPr bwMode="auto">
          <a:xfrm>
            <a:off x="685800" y="2019300"/>
            <a:ext cx="7795938" cy="4222800"/>
          </a:xfrm>
          <a:prstGeom prst="rect">
            <a:avLst/>
          </a:prstGeom>
          <a:noFill/>
          <a:ln w="9525">
            <a:noFill/>
            <a:miter lim="800000"/>
            <a:headEnd/>
            <a:tailEnd/>
          </a:ln>
          <a:effectLst/>
        </p:spPr>
      </p:pic>
      <p:sp>
        <p:nvSpPr>
          <p:cNvPr id="2" name="標題 1"/>
          <p:cNvSpPr>
            <a:spLocks noGrp="1"/>
          </p:cNvSpPr>
          <p:nvPr>
            <p:ph type="title"/>
          </p:nvPr>
        </p:nvSpPr>
        <p:spPr/>
        <p:txBody>
          <a:bodyPr>
            <a:normAutofit/>
          </a:bodyPr>
          <a:lstStyle/>
          <a:p>
            <a:r>
              <a:rPr lang="zh-TW" altLang="en-US" dirty="0" smtClean="0"/>
              <a:t>範例一</a:t>
            </a:r>
            <a:endParaRPr lang="zh-TW" altLang="en-US" dirty="0"/>
          </a:p>
        </p:txBody>
      </p:sp>
      <p:sp>
        <p:nvSpPr>
          <p:cNvPr id="3" name="內容版面配置區 2"/>
          <p:cNvSpPr>
            <a:spLocks noGrp="1"/>
          </p:cNvSpPr>
          <p:nvPr>
            <p:ph idx="1"/>
          </p:nvPr>
        </p:nvSpPr>
        <p:spPr/>
        <p:txBody>
          <a:bodyPr/>
          <a:lstStyle/>
          <a:p>
            <a:r>
              <a:rPr lang="zh-TW" altLang="en-US" dirty="0" smtClean="0"/>
              <a:t>按鈕按下範例拼塊</a:t>
            </a:r>
            <a:endParaRPr lang="zh-TW" altLang="en-US" dirty="0"/>
          </a:p>
        </p:txBody>
      </p:sp>
      <p:sp>
        <p:nvSpPr>
          <p:cNvPr id="7" name="矩形 6"/>
          <p:cNvSpPr/>
          <p:nvPr/>
        </p:nvSpPr>
        <p:spPr>
          <a:xfrm>
            <a:off x="5608155" y="3944593"/>
            <a:ext cx="1468506" cy="400110"/>
          </a:xfrm>
          <a:prstGeom prst="rect">
            <a:avLst/>
          </a:prstGeom>
        </p:spPr>
        <p:txBody>
          <a:bodyPr wrap="square">
            <a:spAutoFit/>
          </a:bodyPr>
          <a:lstStyle/>
          <a:p>
            <a:pPr algn="ctr"/>
            <a:r>
              <a:rPr lang="zh-TW" altLang="en-US" sz="2000" b="1" dirty="0" smtClean="0">
                <a:latin typeface="KaiTi" pitchFamily="49" charset="-122"/>
                <a:ea typeface="KaiTi" pitchFamily="49" charset="-122"/>
              </a:rPr>
              <a:t>觸發事件</a:t>
            </a:r>
            <a:endParaRPr lang="en-US" altLang="zh-TW" sz="2000" b="1" dirty="0" smtClean="0">
              <a:latin typeface="KaiTi" pitchFamily="49" charset="-122"/>
              <a:ea typeface="KaiTi" pitchFamily="49" charset="-122"/>
            </a:endParaRPr>
          </a:p>
        </p:txBody>
      </p:sp>
      <p:sp>
        <p:nvSpPr>
          <p:cNvPr id="13" name="矩形 12"/>
          <p:cNvSpPr/>
          <p:nvPr/>
        </p:nvSpPr>
        <p:spPr>
          <a:xfrm>
            <a:off x="5054875" y="4552121"/>
            <a:ext cx="2548560" cy="400110"/>
          </a:xfrm>
          <a:prstGeom prst="rect">
            <a:avLst/>
          </a:prstGeom>
        </p:spPr>
        <p:txBody>
          <a:bodyPr wrap="square">
            <a:spAutoFit/>
          </a:bodyPr>
          <a:lstStyle/>
          <a:p>
            <a:pPr algn="ctr"/>
            <a:r>
              <a:rPr lang="zh-TW" altLang="en-US" sz="2000" b="1" dirty="0" smtClean="0">
                <a:latin typeface="KaiTi" pitchFamily="49" charset="-122"/>
                <a:ea typeface="KaiTi" pitchFamily="49" charset="-122"/>
              </a:rPr>
              <a:t>顯示區</a:t>
            </a:r>
            <a:endParaRPr lang="en-US" altLang="zh-TW" sz="2000" b="1" dirty="0" smtClean="0">
              <a:latin typeface="KaiTi" pitchFamily="49" charset="-122"/>
              <a:ea typeface="KaiTi" pitchFamily="49" charset="-122"/>
            </a:endParaRPr>
          </a:p>
        </p:txBody>
      </p:sp>
      <p:sp>
        <p:nvSpPr>
          <p:cNvPr id="14" name="矩形 13"/>
          <p:cNvSpPr/>
          <p:nvPr/>
        </p:nvSpPr>
        <p:spPr>
          <a:xfrm>
            <a:off x="5048249" y="5231295"/>
            <a:ext cx="2548560" cy="400110"/>
          </a:xfrm>
          <a:prstGeom prst="rect">
            <a:avLst/>
          </a:prstGeom>
        </p:spPr>
        <p:txBody>
          <a:bodyPr wrap="square">
            <a:spAutoFit/>
          </a:bodyPr>
          <a:lstStyle/>
          <a:p>
            <a:pPr algn="ctr"/>
            <a:r>
              <a:rPr lang="zh-TW" altLang="en-US" sz="2000" b="1" dirty="0" smtClean="0">
                <a:latin typeface="KaiTi" pitchFamily="49" charset="-122"/>
                <a:ea typeface="KaiTi" pitchFamily="49" charset="-122"/>
              </a:rPr>
              <a:t>文字輸入</a:t>
            </a:r>
            <a:endParaRPr lang="en-US" altLang="zh-TW" sz="2000" b="1" dirty="0" smtClean="0">
              <a:latin typeface="KaiTi" pitchFamily="49" charset="-122"/>
              <a:ea typeface="KaiTi" pitchFamily="49" charset="-122"/>
            </a:endParaRPr>
          </a:p>
        </p:txBody>
      </p:sp>
      <p:cxnSp>
        <p:nvCxnSpPr>
          <p:cNvPr id="15" name="直線單箭頭接點 14"/>
          <p:cNvCxnSpPr>
            <a:stCxn id="7" idx="3"/>
          </p:cNvCxnSpPr>
          <p:nvPr/>
        </p:nvCxnSpPr>
        <p:spPr>
          <a:xfrm>
            <a:off x="7076661" y="4144648"/>
            <a:ext cx="1588" cy="14312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21" name="Picture 2"/>
          <p:cNvPicPr>
            <a:picLocks noChangeAspect="1" noChangeArrowheads="1"/>
          </p:cNvPicPr>
          <p:nvPr/>
        </p:nvPicPr>
        <p:blipFill>
          <a:blip r:embed="rId4"/>
          <a:srcRect l="27480" t="32054" r="48672" b="31882"/>
          <a:stretch>
            <a:fillRect/>
          </a:stretch>
        </p:blipFill>
        <p:spPr bwMode="auto">
          <a:xfrm>
            <a:off x="991208" y="3040502"/>
            <a:ext cx="3497592" cy="2864998"/>
          </a:xfrm>
          <a:prstGeom prst="rect">
            <a:avLst/>
          </a:prstGeom>
          <a:noFill/>
          <a:ln w="9525">
            <a:noFill/>
            <a:miter lim="800000"/>
            <a:headEnd/>
            <a:tailEnd/>
          </a:ln>
          <a:effectLst/>
        </p:spPr>
      </p:pic>
      <p:cxnSp>
        <p:nvCxnSpPr>
          <p:cNvPr id="9" name="直線單箭頭接點 8"/>
          <p:cNvCxnSpPr/>
          <p:nvPr/>
        </p:nvCxnSpPr>
        <p:spPr>
          <a:xfrm>
            <a:off x="4095750" y="3971925"/>
            <a:ext cx="1562100" cy="7715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直線單箭頭接點 16"/>
          <p:cNvCxnSpPr/>
          <p:nvPr/>
        </p:nvCxnSpPr>
        <p:spPr>
          <a:xfrm>
            <a:off x="4219575" y="4419600"/>
            <a:ext cx="1381125" cy="10001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0" name="直線單箭頭接點 19"/>
          <p:cNvCxnSpPr/>
          <p:nvPr/>
        </p:nvCxnSpPr>
        <p:spPr>
          <a:xfrm flipV="1">
            <a:off x="3924300" y="4210050"/>
            <a:ext cx="1533525" cy="56197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amond(in)">
                                      <p:cBhvr>
                                        <p:cTn id="7" dur="2000"/>
                                        <p:tgtEl>
                                          <p:spTgt spid="21"/>
                                        </p:tgtEl>
                                      </p:cBhvr>
                                    </p:animEffect>
                                  </p:childTnLst>
                                </p:cTn>
                              </p:par>
                              <p:par>
                                <p:cTn id="8" presetID="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0-#ppt_w/2"/>
                                          </p:val>
                                        </p:tav>
                                        <p:tav tm="100000">
                                          <p:val>
                                            <p:strVal val="#ppt_x"/>
                                          </p:val>
                                        </p:tav>
                                      </p:tavLst>
                                    </p:anim>
                                    <p:anim calcmode="lin" valueType="num">
                                      <p:cBhvr additive="base">
                                        <p:cTn id="15" dur="500" fill="hold"/>
                                        <p:tgtEl>
                                          <p:spTgt spid="17"/>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srcRect/>
          <a:stretch>
            <a:fillRect/>
          </a:stretch>
        </p:blipFill>
        <p:spPr bwMode="auto">
          <a:xfrm>
            <a:off x="685800" y="2019300"/>
            <a:ext cx="7795938" cy="4222800"/>
          </a:xfrm>
          <a:prstGeom prst="rect">
            <a:avLst/>
          </a:prstGeom>
          <a:noFill/>
          <a:ln w="9525">
            <a:noFill/>
            <a:miter lim="800000"/>
            <a:headEnd/>
            <a:tailEnd/>
          </a:ln>
          <a:effectLst/>
        </p:spPr>
      </p:pic>
      <p:sp>
        <p:nvSpPr>
          <p:cNvPr id="2" name="標題 1"/>
          <p:cNvSpPr>
            <a:spLocks noGrp="1"/>
          </p:cNvSpPr>
          <p:nvPr>
            <p:ph type="title"/>
          </p:nvPr>
        </p:nvSpPr>
        <p:spPr/>
        <p:txBody>
          <a:bodyPr>
            <a:normAutofit/>
          </a:bodyPr>
          <a:lstStyle/>
          <a:p>
            <a:r>
              <a:rPr lang="zh-TW" altLang="en-US" dirty="0" smtClean="0"/>
              <a:t>範例一</a:t>
            </a:r>
            <a:endParaRPr lang="zh-TW" altLang="en-US" dirty="0"/>
          </a:p>
        </p:txBody>
      </p:sp>
      <p:sp>
        <p:nvSpPr>
          <p:cNvPr id="3" name="內容版面配置區 2"/>
          <p:cNvSpPr>
            <a:spLocks noGrp="1"/>
          </p:cNvSpPr>
          <p:nvPr>
            <p:ph idx="1"/>
          </p:nvPr>
        </p:nvSpPr>
        <p:spPr/>
        <p:txBody>
          <a:bodyPr/>
          <a:lstStyle/>
          <a:p>
            <a:r>
              <a:rPr lang="zh-TW" altLang="en-US" dirty="0" smtClean="0"/>
              <a:t>按鈕按下範例拼塊</a:t>
            </a:r>
            <a:endParaRPr lang="zh-TW" altLang="en-US" dirty="0"/>
          </a:p>
        </p:txBody>
      </p:sp>
      <p:pic>
        <p:nvPicPr>
          <p:cNvPr id="16385" name="Picture 1"/>
          <p:cNvPicPr>
            <a:picLocks noChangeAspect="1" noChangeArrowheads="1"/>
          </p:cNvPicPr>
          <p:nvPr/>
        </p:nvPicPr>
        <p:blipFill>
          <a:blip r:embed="rId4"/>
          <a:srcRect l="45861" t="28046" r="25189" b="54492"/>
          <a:stretch>
            <a:fillRect/>
          </a:stretch>
        </p:blipFill>
        <p:spPr bwMode="auto">
          <a:xfrm>
            <a:off x="4643338" y="4161413"/>
            <a:ext cx="3305455" cy="108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6385"/>
                                        </p:tgtEl>
                                        <p:attrNameLst>
                                          <p:attrName>style.visibility</p:attrName>
                                        </p:attrNameLst>
                                      </p:cBhvr>
                                      <p:to>
                                        <p:strVal val="visible"/>
                                      </p:to>
                                    </p:set>
                                    <p:animEffect transition="in" filter="diamond(in)">
                                      <p:cBhvr>
                                        <p:cTn id="7" dur="2000"/>
                                        <p:tgtEl>
                                          <p:spTgt spid="16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Bluetooth</a:t>
            </a:r>
            <a:r>
              <a:rPr lang="zh-TW" altLang="en-US" dirty="0" smtClean="0"/>
              <a:t>基本介紹</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7106" name="Picture 2" descr="http://mms.digitimes.com/NewsImg/2014/1211/404565-1-24DDI.gif"/>
          <p:cNvPicPr>
            <a:picLocks noChangeAspect="1" noChangeArrowheads="1"/>
          </p:cNvPicPr>
          <p:nvPr/>
        </p:nvPicPr>
        <p:blipFill>
          <a:blip r:embed="rId2"/>
          <a:srcRect b="50991"/>
          <a:stretch>
            <a:fillRect/>
          </a:stretch>
        </p:blipFill>
        <p:spPr bwMode="auto">
          <a:xfrm>
            <a:off x="680314" y="1539931"/>
            <a:ext cx="7879792" cy="4363830"/>
          </a:xfrm>
          <a:prstGeom prst="rect">
            <a:avLst/>
          </a:prstGeom>
          <a:noFill/>
        </p:spPr>
      </p:pic>
      <p:sp>
        <p:nvSpPr>
          <p:cNvPr id="7" name="矩形 6"/>
          <p:cNvSpPr/>
          <p:nvPr/>
        </p:nvSpPr>
        <p:spPr>
          <a:xfrm flipH="1">
            <a:off x="774550" y="3485477"/>
            <a:ext cx="1688950" cy="1775011"/>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藍芽應用</a:t>
            </a:r>
            <a:endParaRPr lang="zh-TW" altLang="en-US" dirty="0"/>
          </a:p>
        </p:txBody>
      </p:sp>
      <p:sp>
        <p:nvSpPr>
          <p:cNvPr id="3" name="內容版面配置區 2"/>
          <p:cNvSpPr>
            <a:spLocks noGrp="1"/>
          </p:cNvSpPr>
          <p:nvPr>
            <p:ph idx="1"/>
          </p:nvPr>
        </p:nvSpPr>
        <p:spPr/>
        <p:txBody>
          <a:bodyPr/>
          <a:lstStyle/>
          <a:p>
            <a:r>
              <a:rPr lang="zh-TW" altLang="en-US" dirty="0" smtClean="0"/>
              <a:t>利用藍牙手錶來控制智慧手機，以進行遠端拍照功能。</a:t>
            </a:r>
            <a:endParaRPr lang="zh-TW" altLang="en-US" dirty="0"/>
          </a:p>
        </p:txBody>
      </p:sp>
      <p:pic>
        <p:nvPicPr>
          <p:cNvPr id="48130" name="Picture 2" descr="http://mms.digitimes.com/NewsImg/2014/1211/404565-2-24DDI.jpg"/>
          <p:cNvPicPr>
            <a:picLocks noChangeAspect="1" noChangeArrowheads="1"/>
          </p:cNvPicPr>
          <p:nvPr/>
        </p:nvPicPr>
        <p:blipFill>
          <a:blip r:embed="rId2"/>
          <a:srcRect/>
          <a:stretch>
            <a:fillRect/>
          </a:stretch>
        </p:blipFill>
        <p:spPr bwMode="auto">
          <a:xfrm>
            <a:off x="4151379" y="2602173"/>
            <a:ext cx="4098671" cy="36000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藍芽應用</a:t>
            </a:r>
            <a:endParaRPr lang="zh-TW" altLang="en-US" dirty="0"/>
          </a:p>
        </p:txBody>
      </p:sp>
      <p:sp>
        <p:nvSpPr>
          <p:cNvPr id="3" name="內容版面配置區 2"/>
          <p:cNvSpPr>
            <a:spLocks noGrp="1"/>
          </p:cNvSpPr>
          <p:nvPr>
            <p:ph idx="1"/>
          </p:nvPr>
        </p:nvSpPr>
        <p:spPr/>
        <p:txBody>
          <a:bodyPr/>
          <a:lstStyle/>
          <a:p>
            <a:r>
              <a:rPr lang="zh-TW" altLang="en-US" dirty="0" smtClean="0"/>
              <a:t>藍芽聊天室</a:t>
            </a:r>
            <a:endParaRPr lang="en-US" altLang="zh-TW" dirty="0" smtClean="0"/>
          </a:p>
          <a:p>
            <a:r>
              <a:rPr lang="zh-TW" altLang="en-US" dirty="0" smtClean="0"/>
              <a:t>二輪機器人藍芽遙控</a:t>
            </a:r>
            <a:endParaRPr lang="en-US" altLang="zh-TW" dirty="0" smtClean="0"/>
          </a:p>
          <a:p>
            <a:r>
              <a:rPr lang="zh-TW" altLang="en-US" dirty="0" smtClean="0"/>
              <a:t>藍芽遠端控制</a:t>
            </a:r>
            <a:r>
              <a:rPr lang="en-US" altLang="zh-TW" dirty="0" smtClean="0"/>
              <a:t>Raspberry</a:t>
            </a:r>
          </a:p>
          <a:p>
            <a:pPr>
              <a:buNone/>
            </a:pPr>
            <a:endParaRPr lang="zh-TW" altLang="en-US" dirty="0"/>
          </a:p>
        </p:txBody>
      </p:sp>
      <p:pic>
        <p:nvPicPr>
          <p:cNvPr id="1027" name="Picture 3" descr="C:\Users\IT_NB01\Pictures\MAKE 3\手機畫面\Screenshot_2015-07-24-16-40-41.png"/>
          <p:cNvPicPr>
            <a:picLocks noChangeAspect="1" noChangeArrowheads="1"/>
          </p:cNvPicPr>
          <p:nvPr/>
        </p:nvPicPr>
        <p:blipFill>
          <a:blip r:embed="rId2" cstate="print"/>
          <a:srcRect/>
          <a:stretch>
            <a:fillRect/>
          </a:stretch>
        </p:blipFill>
        <p:spPr bwMode="auto">
          <a:xfrm>
            <a:off x="3465388" y="3360392"/>
            <a:ext cx="1822500" cy="3240000"/>
          </a:xfrm>
          <a:prstGeom prst="rect">
            <a:avLst/>
          </a:prstGeom>
          <a:noFill/>
        </p:spPr>
      </p:pic>
      <p:pic>
        <p:nvPicPr>
          <p:cNvPr id="1028" name="Picture 4" descr="C:\Users\IT_NB01\Pictures\MAKE 3\手機畫面\Screenshot_2015-07-24-16-41-20.png"/>
          <p:cNvPicPr>
            <a:picLocks noChangeAspect="1" noChangeArrowheads="1"/>
          </p:cNvPicPr>
          <p:nvPr/>
        </p:nvPicPr>
        <p:blipFill>
          <a:blip r:embed="rId3" cstate="print"/>
          <a:srcRect/>
          <a:stretch>
            <a:fillRect/>
          </a:stretch>
        </p:blipFill>
        <p:spPr bwMode="auto">
          <a:xfrm>
            <a:off x="6170020" y="3399927"/>
            <a:ext cx="1822500" cy="3240000"/>
          </a:xfrm>
          <a:prstGeom prst="rect">
            <a:avLst/>
          </a:prstGeom>
          <a:noFill/>
        </p:spPr>
      </p:pic>
      <p:pic>
        <p:nvPicPr>
          <p:cNvPr id="1031" name="Picture 7" descr="C:\Users\IT_NB01\Pictures\MAKE 3\手機畫面\Screenshot_2015-07-24-16-34-17.png"/>
          <p:cNvPicPr>
            <a:picLocks noChangeAspect="1" noChangeArrowheads="1"/>
          </p:cNvPicPr>
          <p:nvPr/>
        </p:nvPicPr>
        <p:blipFill>
          <a:blip r:embed="rId4" cstate="print"/>
          <a:srcRect/>
          <a:stretch>
            <a:fillRect/>
          </a:stretch>
        </p:blipFill>
        <p:spPr bwMode="auto">
          <a:xfrm>
            <a:off x="764540" y="3389355"/>
            <a:ext cx="1620000" cy="288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1000"/>
                                        <p:tgtEl>
                                          <p:spTgt spid="3">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diamond(in)">
                                      <p:cBhvr>
                                        <p:cTn id="10" dur="1000"/>
                                        <p:tgtEl>
                                          <p:spTgt spid="1031"/>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amond(in)">
                                      <p:cBhvr>
                                        <p:cTn id="15" dur="1000"/>
                                        <p:tgtEl>
                                          <p:spTgt spid="3">
                                            <p:txEl>
                                              <p:pRg st="1" end="1"/>
                                            </p:txEl>
                                          </p:spTgt>
                                        </p:tgtEl>
                                      </p:cBhvr>
                                    </p:animEffect>
                                  </p:childTnLst>
                                </p:cTn>
                              </p:par>
                              <p:par>
                                <p:cTn id="16" presetID="8" presetClass="entr" presetSubtype="16" fill="hold" nodeType="with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diamond(in)">
                                      <p:cBhvr>
                                        <p:cTn id="18" dur="1000"/>
                                        <p:tgtEl>
                                          <p:spTgt spid="1027"/>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amond(in)">
                                      <p:cBhvr>
                                        <p:cTn id="23" dur="1000"/>
                                        <p:tgtEl>
                                          <p:spTgt spid="3">
                                            <p:txEl>
                                              <p:pRg st="2" end="2"/>
                                            </p:txEl>
                                          </p:spTgt>
                                        </p:tgtEl>
                                      </p:cBhvr>
                                    </p:animEffect>
                                  </p:childTnLst>
                                </p:cTn>
                              </p:par>
                              <p:par>
                                <p:cTn id="24" presetID="8" presetClass="entr" presetSubtype="16"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diamond(in)">
                                      <p:cBhvr>
                                        <p:cTn id="26"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APP</a:t>
            </a:r>
            <a:r>
              <a:rPr lang="zh-TW" altLang="en-US" dirty="0" smtClean="0"/>
              <a:t> 應用</a:t>
            </a:r>
            <a:endParaRPr lang="zh-TW" altLang="en-US" dirty="0"/>
          </a:p>
        </p:txBody>
      </p:sp>
      <p:sp>
        <p:nvSpPr>
          <p:cNvPr id="3" name="內容版面配置區 2"/>
          <p:cNvSpPr>
            <a:spLocks noGrp="1"/>
          </p:cNvSpPr>
          <p:nvPr>
            <p:ph idx="1"/>
          </p:nvPr>
        </p:nvSpPr>
        <p:spPr/>
        <p:txBody>
          <a:bodyPr/>
          <a:lstStyle/>
          <a:p>
            <a:r>
              <a:rPr lang="zh-TW" altLang="en-US" dirty="0" smtClean="0"/>
              <a:t>瓢蟲吃蚜蟲</a:t>
            </a:r>
            <a:r>
              <a:rPr lang="en-US" altLang="zh-TW" dirty="0" smtClean="0"/>
              <a:t>(</a:t>
            </a:r>
            <a:r>
              <a:rPr lang="zh-TW" altLang="en-US" dirty="0" smtClean="0"/>
              <a:t>平衡</a:t>
            </a:r>
            <a:r>
              <a:rPr lang="en-US" altLang="zh-TW" dirty="0" smtClean="0"/>
              <a:t>)</a:t>
            </a:r>
          </a:p>
          <a:p>
            <a:r>
              <a:rPr lang="en-US" altLang="zh-TW" dirty="0" smtClean="0"/>
              <a:t>GPS</a:t>
            </a:r>
            <a:r>
              <a:rPr lang="zh-TW" altLang="en-US" dirty="0" smtClean="0"/>
              <a:t>定位</a:t>
            </a:r>
            <a:endParaRPr lang="en-US" altLang="zh-TW" dirty="0" smtClean="0"/>
          </a:p>
          <a:p>
            <a:r>
              <a:rPr lang="zh-TW" altLang="en-US" dirty="0" smtClean="0"/>
              <a:t>資料儲存</a:t>
            </a:r>
            <a:endParaRPr lang="zh-TW" altLang="en-US" dirty="0"/>
          </a:p>
        </p:txBody>
      </p:sp>
      <p:pic>
        <p:nvPicPr>
          <p:cNvPr id="4" name="Picture 6" descr="C:\Users\IT_NB01\Pictures\MAKE 3\手機畫面\Screenshot_2015-07-24-16-36-35.png"/>
          <p:cNvPicPr>
            <a:picLocks noChangeAspect="1" noChangeArrowheads="1"/>
          </p:cNvPicPr>
          <p:nvPr/>
        </p:nvPicPr>
        <p:blipFill>
          <a:blip r:embed="rId2" cstate="print"/>
          <a:srcRect/>
          <a:stretch>
            <a:fillRect/>
          </a:stretch>
        </p:blipFill>
        <p:spPr bwMode="auto">
          <a:xfrm>
            <a:off x="6225623" y="3355368"/>
            <a:ext cx="1822500" cy="3240000"/>
          </a:xfrm>
          <a:prstGeom prst="rect">
            <a:avLst/>
          </a:prstGeom>
          <a:noFill/>
        </p:spPr>
      </p:pic>
      <p:pic>
        <p:nvPicPr>
          <p:cNvPr id="2050" name="Picture 2" descr="C:\Users\IT_NB01\Pictures\MAKE 3\手機畫面\Screenshot_2015-07-24-16-40-58.png"/>
          <p:cNvPicPr>
            <a:picLocks noChangeAspect="1" noChangeArrowheads="1"/>
          </p:cNvPicPr>
          <p:nvPr/>
        </p:nvPicPr>
        <p:blipFill>
          <a:blip r:embed="rId3" cstate="print"/>
          <a:srcRect/>
          <a:stretch>
            <a:fillRect/>
          </a:stretch>
        </p:blipFill>
        <p:spPr bwMode="auto">
          <a:xfrm>
            <a:off x="3743146" y="3295828"/>
            <a:ext cx="1822500" cy="3240000"/>
          </a:xfrm>
          <a:prstGeom prst="rect">
            <a:avLst/>
          </a:prstGeom>
          <a:noFill/>
        </p:spPr>
      </p:pic>
      <p:pic>
        <p:nvPicPr>
          <p:cNvPr id="7" name="Picture 5" descr="C:\Users\IT_NB01\Pictures\MAKE 3\手機畫面\Screenshot_2015-07-24-16-40-53.png"/>
          <p:cNvPicPr>
            <a:picLocks noChangeAspect="1" noChangeArrowheads="1"/>
          </p:cNvPicPr>
          <p:nvPr/>
        </p:nvPicPr>
        <p:blipFill>
          <a:blip r:embed="rId4" cstate="print"/>
          <a:srcRect/>
          <a:stretch>
            <a:fillRect/>
          </a:stretch>
        </p:blipFill>
        <p:spPr bwMode="auto">
          <a:xfrm>
            <a:off x="1303489" y="3269716"/>
            <a:ext cx="1822500" cy="3240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Web App</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descr="Learn APP http://MobileDev.TW&#10;Web App&#10;22&#10; "/>
          <p:cNvPicPr/>
          <p:nvPr/>
        </p:nvPicPr>
        <p:blipFill>
          <a:blip r:embed="rId2"/>
          <a:srcRect t="14424" b="12370"/>
          <a:stretch>
            <a:fillRect/>
          </a:stretch>
        </p:blipFill>
        <p:spPr bwMode="auto">
          <a:xfrm>
            <a:off x="624660" y="1433015"/>
            <a:ext cx="5274310" cy="2674961"/>
          </a:xfrm>
          <a:prstGeom prst="rect">
            <a:avLst/>
          </a:prstGeom>
          <a:noFill/>
          <a:ln w="9525">
            <a:noFill/>
            <a:miter lim="800000"/>
            <a:headEnd/>
            <a:tailEnd/>
          </a:ln>
        </p:spPr>
      </p:pic>
      <p:pic>
        <p:nvPicPr>
          <p:cNvPr id="5" name="圖片 4" descr="&amp;#x4F7F;&amp;#x7528;HTML5&amp;#x6A19;&amp;#x6E96;&amp;#x3001;OpenSource &amp;#x6846;&amp;#x67B6;&#10; "/>
          <p:cNvPicPr/>
          <p:nvPr/>
        </p:nvPicPr>
        <p:blipFill>
          <a:blip r:embed="rId3"/>
          <a:srcRect l="24235" t="47126" r="24384" b="25283"/>
          <a:stretch>
            <a:fillRect/>
          </a:stretch>
        </p:blipFill>
        <p:spPr bwMode="auto">
          <a:xfrm>
            <a:off x="5240740" y="4299044"/>
            <a:ext cx="2988860" cy="1440000"/>
          </a:xfrm>
          <a:prstGeom prst="rect">
            <a:avLst/>
          </a:prstGeom>
          <a:noFill/>
          <a:ln w="9525">
            <a:noFill/>
            <a:miter lim="800000"/>
            <a:headEnd/>
            <a:tailEnd/>
          </a:ln>
        </p:spPr>
      </p:pic>
      <p:pic>
        <p:nvPicPr>
          <p:cNvPr id="6" name="圖片 5" descr="&amp;#x4F7F;&amp;#x7528;HTML5&amp;#x6A19;&amp;#x6E96;&amp;#x3001;OpenSource &amp;#x6846;&amp;#x67B6;&#10; "/>
          <p:cNvPicPr/>
          <p:nvPr/>
        </p:nvPicPr>
        <p:blipFill>
          <a:blip r:embed="rId3"/>
          <a:srcRect l="69149" t="9341" r="14808" b="54792"/>
          <a:stretch>
            <a:fillRect/>
          </a:stretch>
        </p:blipFill>
        <p:spPr bwMode="auto">
          <a:xfrm>
            <a:off x="6045957" y="1596787"/>
            <a:ext cx="1440000" cy="17332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大綱</a:t>
            </a:r>
            <a:endParaRPr lang="zh-TW" altLang="en-US" dirty="0"/>
          </a:p>
        </p:txBody>
      </p:sp>
      <p:sp>
        <p:nvSpPr>
          <p:cNvPr id="3" name="內容版面配置區 2"/>
          <p:cNvSpPr>
            <a:spLocks noGrp="1"/>
          </p:cNvSpPr>
          <p:nvPr>
            <p:ph idx="1"/>
          </p:nvPr>
        </p:nvSpPr>
        <p:spPr/>
        <p:txBody>
          <a:bodyPr/>
          <a:lstStyle/>
          <a:p>
            <a:r>
              <a:rPr lang="en-US" altLang="zh-TW" dirty="0" smtClean="0"/>
              <a:t>Android</a:t>
            </a:r>
            <a:r>
              <a:rPr lang="zh-TW" altLang="en-US" dirty="0" smtClean="0"/>
              <a:t> 與</a:t>
            </a:r>
            <a:r>
              <a:rPr lang="en-US" altLang="zh-TW" dirty="0" err="1" smtClean="0"/>
              <a:t>ios</a:t>
            </a:r>
            <a:endParaRPr lang="en-US" altLang="zh-TW" dirty="0" smtClean="0"/>
          </a:p>
          <a:p>
            <a:r>
              <a:rPr lang="en-US" altLang="zh-TW" dirty="0" smtClean="0"/>
              <a:t>Android</a:t>
            </a:r>
            <a:r>
              <a:rPr lang="zh-TW" altLang="en-US" dirty="0" smtClean="0"/>
              <a:t> 開發軟體介紹</a:t>
            </a:r>
            <a:endParaRPr lang="en-US" altLang="zh-TW" dirty="0" smtClean="0"/>
          </a:p>
          <a:p>
            <a:r>
              <a:rPr lang="en-US" altLang="zh-TW" dirty="0" smtClean="0"/>
              <a:t>MIT</a:t>
            </a:r>
            <a:r>
              <a:rPr lang="zh-TW" altLang="en-US" dirty="0" smtClean="0"/>
              <a:t> </a:t>
            </a:r>
            <a:r>
              <a:rPr lang="en-US" dirty="0" smtClean="0"/>
              <a:t>App Inventor</a:t>
            </a:r>
            <a:r>
              <a:rPr lang="zh-TW" altLang="en-US" dirty="0" smtClean="0"/>
              <a:t> 基本介紹</a:t>
            </a:r>
            <a:endParaRPr lang="en-US" altLang="zh-TW" dirty="0" smtClean="0"/>
          </a:p>
          <a:p>
            <a:r>
              <a:rPr lang="zh-TW" altLang="en-US" dirty="0" smtClean="0"/>
              <a:t>藍芽介紹</a:t>
            </a:r>
            <a:endParaRPr lang="en-US" altLang="zh-TW" dirty="0" smtClean="0"/>
          </a:p>
          <a:p>
            <a:endParaRPr lang="en-US" altLang="zh-TW" dirty="0" smtClean="0"/>
          </a:p>
          <a:p>
            <a:pPr>
              <a:buNone/>
            </a:pPr>
            <a:endParaRPr lang="en-US" altLang="zh-TW" dirty="0" smtClean="0"/>
          </a:p>
          <a:p>
            <a:pPr lvl="1"/>
            <a:endParaRPr lang="en-US" dirty="0" smtClean="0"/>
          </a:p>
          <a:p>
            <a:pPr lvl="1"/>
            <a:endParaRPr lang="zh-TW" altLang="en-US" dirty="0"/>
          </a:p>
        </p:txBody>
      </p:sp>
      <p:pic>
        <p:nvPicPr>
          <p:cNvPr id="4" name="Picture 2" descr="http://www.ittraining.com.tw/ittraining/2015_workshop/images/no5_2.jpg"/>
          <p:cNvPicPr>
            <a:picLocks noChangeAspect="1" noChangeArrowheads="1"/>
          </p:cNvPicPr>
          <p:nvPr/>
        </p:nvPicPr>
        <p:blipFill>
          <a:blip r:embed="rId3"/>
          <a:srcRect/>
          <a:stretch>
            <a:fillRect/>
          </a:stretch>
        </p:blipFill>
        <p:spPr bwMode="auto">
          <a:xfrm>
            <a:off x="5912776" y="1421093"/>
            <a:ext cx="2476500" cy="3552825"/>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Hybrid APP</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descr="Learn APP http://MobileDev.TW&#10;Hybrid App&#10;23&#10; "/>
          <p:cNvPicPr/>
          <p:nvPr/>
        </p:nvPicPr>
        <p:blipFill>
          <a:blip r:embed="rId2"/>
          <a:srcRect t="13469" b="6394"/>
          <a:stretch>
            <a:fillRect/>
          </a:stretch>
        </p:blipFill>
        <p:spPr bwMode="auto">
          <a:xfrm>
            <a:off x="583717" y="1392072"/>
            <a:ext cx="8028020" cy="47084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手機應用</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descr="Bluetooth_IoT_Taiwan"/>
          <p:cNvPicPr/>
          <p:nvPr/>
        </p:nvPicPr>
        <p:blipFill>
          <a:blip r:embed="rId3"/>
          <a:srcRect/>
          <a:stretch>
            <a:fillRect/>
          </a:stretch>
        </p:blipFill>
        <p:spPr bwMode="auto">
          <a:xfrm>
            <a:off x="624659" y="1469454"/>
            <a:ext cx="7905191" cy="4699334"/>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Q&amp;A</a:t>
            </a:r>
            <a:endParaRPr lang="zh-TW" altLang="en-US" dirty="0"/>
          </a:p>
        </p:txBody>
      </p:sp>
      <p:pic>
        <p:nvPicPr>
          <p:cNvPr id="4" name="Picture 2" descr="「Q&amp;A」的圖片搜尋結果"/>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27584" y="1484784"/>
            <a:ext cx="7466399" cy="49685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99834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Part 1 </a:t>
            </a:r>
            <a:r>
              <a:rPr lang="en-US" altLang="zh-TW" dirty="0" err="1" smtClean="0"/>
              <a:t>Ui</a:t>
            </a:r>
            <a:r>
              <a:rPr lang="zh-TW" altLang="en-US" dirty="0" smtClean="0"/>
              <a:t>介面</a:t>
            </a:r>
            <a:endParaRPr lang="zh-TW" altLang="en-US" dirty="0"/>
          </a:p>
        </p:txBody>
      </p:sp>
      <p:pic>
        <p:nvPicPr>
          <p:cNvPr id="54275" name="Picture 3"/>
          <p:cNvPicPr>
            <a:picLocks noChangeAspect="1" noChangeArrowheads="1"/>
          </p:cNvPicPr>
          <p:nvPr/>
        </p:nvPicPr>
        <p:blipFill>
          <a:blip r:embed="rId2"/>
          <a:srcRect/>
          <a:stretch>
            <a:fillRect/>
          </a:stretch>
        </p:blipFill>
        <p:spPr bwMode="auto">
          <a:xfrm>
            <a:off x="1262289" y="2134961"/>
            <a:ext cx="6646154" cy="3600000"/>
          </a:xfrm>
          <a:prstGeom prst="rect">
            <a:avLst/>
          </a:prstGeom>
          <a:noFill/>
          <a:ln w="9525">
            <a:noFill/>
            <a:miter lim="800000"/>
            <a:headEnd/>
            <a:tailEnd/>
          </a:ln>
          <a:effectLst/>
        </p:spPr>
      </p:pic>
      <p:pic>
        <p:nvPicPr>
          <p:cNvPr id="5" name="Picture 3"/>
          <p:cNvPicPr>
            <a:picLocks noGrp="1" noChangeAspect="1" noChangeArrowheads="1"/>
          </p:cNvPicPr>
          <p:nvPr>
            <p:ph idx="1"/>
          </p:nvPr>
        </p:nvPicPr>
        <p:blipFill>
          <a:blip r:embed="rId2"/>
          <a:srcRect/>
          <a:stretch>
            <a:fillRect/>
          </a:stretch>
        </p:blipFill>
        <p:spPr bwMode="auto">
          <a:xfrm>
            <a:off x="203689" y="1285875"/>
            <a:ext cx="8721967" cy="4724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Part 1</a:t>
            </a:r>
            <a:r>
              <a:rPr lang="zh-TW" altLang="en-US" dirty="0" smtClean="0"/>
              <a:t> 程式方塊</a:t>
            </a:r>
            <a:endParaRPr lang="zh-TW" altLang="en-US" dirty="0"/>
          </a:p>
        </p:txBody>
      </p:sp>
      <p:pic>
        <p:nvPicPr>
          <p:cNvPr id="60418" name="Picture 2"/>
          <p:cNvPicPr>
            <a:picLocks noChangeAspect="1" noChangeArrowheads="1"/>
          </p:cNvPicPr>
          <p:nvPr/>
        </p:nvPicPr>
        <p:blipFill>
          <a:blip r:embed="rId2"/>
          <a:srcRect/>
          <a:stretch>
            <a:fillRect/>
          </a:stretch>
        </p:blipFill>
        <p:spPr bwMode="auto">
          <a:xfrm>
            <a:off x="1208314" y="2302329"/>
            <a:ext cx="6646154" cy="3600000"/>
          </a:xfrm>
          <a:prstGeom prst="rect">
            <a:avLst/>
          </a:prstGeom>
          <a:noFill/>
          <a:ln w="9525">
            <a:noFill/>
            <a:miter lim="800000"/>
            <a:headEnd/>
            <a:tailEnd/>
          </a:ln>
          <a:effectLst/>
        </p:spPr>
      </p:pic>
      <p:pic>
        <p:nvPicPr>
          <p:cNvPr id="6" name="Picture 2"/>
          <p:cNvPicPr>
            <a:picLocks noGrp="1" noChangeAspect="1" noChangeArrowheads="1"/>
          </p:cNvPicPr>
          <p:nvPr>
            <p:ph idx="1"/>
          </p:nvPr>
        </p:nvPicPr>
        <p:blipFill>
          <a:blip r:embed="rId2"/>
          <a:srcRect/>
          <a:stretch>
            <a:fillRect/>
          </a:stretch>
        </p:blipFill>
        <p:spPr bwMode="auto">
          <a:xfrm>
            <a:off x="200025" y="1283890"/>
            <a:ext cx="8725633" cy="47263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Part</a:t>
            </a:r>
            <a:r>
              <a:rPr lang="zh-TW" altLang="en-US" dirty="0" smtClean="0"/>
              <a:t> </a:t>
            </a:r>
            <a:r>
              <a:rPr lang="en-US" altLang="zh-TW" dirty="0" smtClean="0"/>
              <a:t>2</a:t>
            </a:r>
            <a:r>
              <a:rPr lang="zh-TW" altLang="en-US" dirty="0" smtClean="0"/>
              <a:t> </a:t>
            </a:r>
            <a:r>
              <a:rPr lang="en-US" altLang="zh-TW" dirty="0" err="1" smtClean="0"/>
              <a:t>Ui</a:t>
            </a:r>
            <a:r>
              <a:rPr lang="zh-TW" altLang="en-US" dirty="0" smtClean="0"/>
              <a:t>介面</a:t>
            </a:r>
            <a:endParaRPr lang="zh-TW" altLang="en-US" dirty="0"/>
          </a:p>
        </p:txBody>
      </p:sp>
      <p:pic>
        <p:nvPicPr>
          <p:cNvPr id="5" name="Picture 5"/>
          <p:cNvPicPr>
            <a:picLocks noGrp="1" noChangeAspect="1" noChangeArrowheads="1"/>
          </p:cNvPicPr>
          <p:nvPr>
            <p:ph idx="1"/>
          </p:nvPr>
        </p:nvPicPr>
        <p:blipFill>
          <a:blip r:embed="rId2"/>
          <a:srcRect/>
          <a:stretch>
            <a:fillRect/>
          </a:stretch>
        </p:blipFill>
        <p:spPr bwMode="auto">
          <a:xfrm>
            <a:off x="221271" y="1295400"/>
            <a:ext cx="8726399" cy="472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Part 2</a:t>
            </a:r>
            <a:r>
              <a:rPr lang="zh-TW" altLang="en-US" dirty="0" smtClean="0"/>
              <a:t> 程式方塊</a:t>
            </a:r>
            <a:endParaRPr lang="zh-TW" altLang="en-US" dirty="0"/>
          </a:p>
        </p:txBody>
      </p:sp>
      <p:pic>
        <p:nvPicPr>
          <p:cNvPr id="5" name="Picture 6"/>
          <p:cNvPicPr>
            <a:picLocks noGrp="1" noChangeAspect="1" noChangeArrowheads="1"/>
          </p:cNvPicPr>
          <p:nvPr>
            <p:ph idx="1"/>
          </p:nvPr>
        </p:nvPicPr>
        <p:blipFill>
          <a:blip r:embed="rId2"/>
          <a:srcRect/>
          <a:stretch>
            <a:fillRect/>
          </a:stretch>
        </p:blipFill>
        <p:spPr bwMode="auto">
          <a:xfrm>
            <a:off x="219075" y="1294209"/>
            <a:ext cx="8706581" cy="47160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Part</a:t>
            </a:r>
            <a:r>
              <a:rPr lang="zh-TW" altLang="en-US" dirty="0" smtClean="0"/>
              <a:t> </a:t>
            </a:r>
            <a:r>
              <a:rPr lang="en-US" altLang="zh-TW" dirty="0" smtClean="0"/>
              <a:t>3</a:t>
            </a:r>
            <a:r>
              <a:rPr lang="zh-TW" altLang="en-US" dirty="0" smtClean="0"/>
              <a:t> </a:t>
            </a:r>
            <a:r>
              <a:rPr lang="en-US" altLang="zh-TW" dirty="0" err="1" smtClean="0"/>
              <a:t>Ui</a:t>
            </a:r>
            <a:r>
              <a:rPr lang="zh-TW" altLang="en-US" dirty="0" smtClean="0"/>
              <a:t>介面</a:t>
            </a:r>
            <a:endParaRPr lang="zh-TW" altLang="en-US" dirty="0"/>
          </a:p>
        </p:txBody>
      </p:sp>
      <p:pic>
        <p:nvPicPr>
          <p:cNvPr id="1026" name="Picture 2"/>
          <p:cNvPicPr>
            <a:picLocks noGrp="1" noChangeAspect="1" noChangeArrowheads="1"/>
          </p:cNvPicPr>
          <p:nvPr>
            <p:ph idx="1"/>
          </p:nvPr>
        </p:nvPicPr>
        <p:blipFill>
          <a:blip r:embed="rId2"/>
          <a:srcRect/>
          <a:stretch>
            <a:fillRect/>
          </a:stretch>
        </p:blipFill>
        <p:spPr bwMode="auto">
          <a:xfrm>
            <a:off x="220663" y="1295764"/>
            <a:ext cx="8726487" cy="47268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Part </a:t>
            </a:r>
            <a:r>
              <a:rPr lang="en-US" altLang="zh-TW" dirty="0" smtClean="0"/>
              <a:t>3</a:t>
            </a:r>
            <a:br>
              <a:rPr lang="en-US" altLang="zh-TW" dirty="0" smtClean="0"/>
            </a:br>
            <a:r>
              <a:rPr lang="zh-TW" altLang="en-US" dirty="0" smtClean="0"/>
              <a:t> </a:t>
            </a:r>
            <a:r>
              <a:rPr lang="zh-TW" altLang="en-US" dirty="0" smtClean="0"/>
              <a:t>程式方塊</a:t>
            </a:r>
            <a:endParaRPr lang="zh-TW" alt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19075" y="1294209"/>
            <a:ext cx="8705850" cy="47156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Part</a:t>
            </a:r>
            <a:r>
              <a:rPr lang="zh-TW" altLang="en-US" dirty="0" smtClean="0"/>
              <a:t> </a:t>
            </a:r>
            <a:r>
              <a:rPr lang="en-US" altLang="zh-TW" dirty="0" smtClean="0"/>
              <a:t>4</a:t>
            </a:r>
            <a:r>
              <a:rPr lang="zh-TW" altLang="en-US" dirty="0" smtClean="0"/>
              <a:t> </a:t>
            </a:r>
            <a:r>
              <a:rPr lang="en-US" altLang="zh-TW" dirty="0" err="1" smtClean="0"/>
              <a:t>Ui</a:t>
            </a:r>
            <a:r>
              <a:rPr lang="zh-TW" altLang="en-US" dirty="0" smtClean="0"/>
              <a:t>介面</a:t>
            </a:r>
            <a:endParaRPr lang="zh-TW" altLang="en-US" dirty="0"/>
          </a:p>
        </p:txBody>
      </p:sp>
      <p:pic>
        <p:nvPicPr>
          <p:cNvPr id="3074" name="Picture 2"/>
          <p:cNvPicPr>
            <a:picLocks noGrp="1" noChangeAspect="1" noChangeArrowheads="1"/>
          </p:cNvPicPr>
          <p:nvPr>
            <p:ph idx="1"/>
          </p:nvPr>
        </p:nvPicPr>
        <p:blipFill>
          <a:blip r:embed="rId2"/>
          <a:srcRect/>
          <a:stretch>
            <a:fillRect/>
          </a:stretch>
        </p:blipFill>
        <p:spPr bwMode="auto">
          <a:xfrm>
            <a:off x="220663" y="1295764"/>
            <a:ext cx="8726487" cy="47268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手機系統三大主流</a:t>
            </a:r>
            <a:endParaRPr lang="zh-TW" altLang="en-US" dirty="0"/>
          </a:p>
        </p:txBody>
      </p:sp>
      <p:sp>
        <p:nvSpPr>
          <p:cNvPr id="3" name="內容版面配置區 2"/>
          <p:cNvSpPr>
            <a:spLocks noGrp="1"/>
          </p:cNvSpPr>
          <p:nvPr>
            <p:ph idx="1"/>
          </p:nvPr>
        </p:nvSpPr>
        <p:spPr/>
        <p:txBody>
          <a:bodyPr/>
          <a:lstStyle/>
          <a:p>
            <a:r>
              <a:rPr lang="zh-TW" altLang="en-US" dirty="0" smtClean="0"/>
              <a:t>微軟 </a:t>
            </a:r>
            <a:r>
              <a:rPr lang="en-US" dirty="0" smtClean="0"/>
              <a:t>Windows Phone </a:t>
            </a:r>
          </a:p>
          <a:p>
            <a:r>
              <a:rPr lang="zh-TW" altLang="en-US" dirty="0" smtClean="0"/>
              <a:t>蘋果 </a:t>
            </a:r>
            <a:r>
              <a:rPr lang="en-US" dirty="0" err="1" smtClean="0"/>
              <a:t>iOS</a:t>
            </a:r>
            <a:r>
              <a:rPr lang="en-US" dirty="0" smtClean="0"/>
              <a:t> </a:t>
            </a:r>
            <a:endParaRPr lang="en-US" altLang="zh-TW" dirty="0" smtClean="0"/>
          </a:p>
          <a:p>
            <a:r>
              <a:rPr lang="en-US" dirty="0" smtClean="0"/>
              <a:t>Google Android</a:t>
            </a:r>
          </a:p>
          <a:p>
            <a:endParaRPr lang="en-US" dirty="0" smtClean="0"/>
          </a:p>
          <a:p>
            <a:endParaRPr lang="en-US" dirty="0" smtClean="0"/>
          </a:p>
          <a:p>
            <a:endParaRPr lang="zh-TW" altLang="en-US" dirty="0"/>
          </a:p>
        </p:txBody>
      </p:sp>
      <p:pic>
        <p:nvPicPr>
          <p:cNvPr id="1027" name="Picture 3" descr="DSCF1402"/>
          <p:cNvPicPr>
            <a:picLocks noChangeAspect="1" noChangeArrowheads="1"/>
          </p:cNvPicPr>
          <p:nvPr/>
        </p:nvPicPr>
        <p:blipFill>
          <a:blip r:embed="rId3" cstate="print"/>
          <a:srcRect/>
          <a:stretch>
            <a:fillRect/>
          </a:stretch>
        </p:blipFill>
        <p:spPr bwMode="auto">
          <a:xfrm>
            <a:off x="5834276" y="4481814"/>
            <a:ext cx="2885778"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圖片 7" descr="DSC05528"/>
          <p:cNvPicPr>
            <a:picLocks noChangeAspect="1"/>
          </p:cNvPicPr>
          <p:nvPr/>
        </p:nvPicPr>
        <p:blipFill>
          <a:blip r:embed="rId4" cstate="print"/>
          <a:stretch>
            <a:fillRect/>
          </a:stretch>
        </p:blipFill>
        <p:spPr bwMode="auto">
          <a:xfrm>
            <a:off x="6330393" y="2947472"/>
            <a:ext cx="1920000"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矩形 8"/>
          <p:cNvSpPr/>
          <p:nvPr/>
        </p:nvSpPr>
        <p:spPr>
          <a:xfrm>
            <a:off x="671260" y="4527789"/>
            <a:ext cx="4288354" cy="1631216"/>
          </a:xfrm>
          <a:prstGeom prst="rect">
            <a:avLst/>
          </a:prstGeom>
        </p:spPr>
        <p:txBody>
          <a:bodyPr wrap="none">
            <a:spAutoFit/>
          </a:bodyPr>
          <a:lstStyle/>
          <a:p>
            <a:pPr algn="ctr"/>
            <a:r>
              <a:rPr lang="en-US" altLang="en-US" sz="5000" b="1" dirty="0" smtClean="0">
                <a:solidFill>
                  <a:srgbClr val="C00000"/>
                </a:solidFill>
                <a:latin typeface="微軟正黑體" panose="020B0604030504040204" pitchFamily="34" charset="-120"/>
                <a:ea typeface="微軟正黑體" panose="020B0604030504040204" pitchFamily="34" charset="-120"/>
              </a:rPr>
              <a:t>Windows CE</a:t>
            </a:r>
          </a:p>
          <a:p>
            <a:pPr algn="ctr"/>
            <a:r>
              <a:rPr lang="zh-TW" altLang="en-US" sz="5000" b="1" dirty="0" smtClean="0">
                <a:solidFill>
                  <a:srgbClr val="C00000"/>
                </a:solidFill>
                <a:latin typeface="微軟正黑體" panose="020B0604030504040204" pitchFamily="34" charset="-120"/>
                <a:ea typeface="微軟正黑體" panose="020B0604030504040204" pitchFamily="34" charset="-120"/>
              </a:rPr>
              <a:t>非開放性的</a:t>
            </a:r>
            <a:r>
              <a:rPr lang="en-US" altLang="en-US" sz="5000" b="1" dirty="0" smtClean="0">
                <a:solidFill>
                  <a:srgbClr val="C00000"/>
                </a:solidFill>
                <a:latin typeface="微軟正黑體" panose="020B0604030504040204" pitchFamily="34" charset="-120"/>
                <a:ea typeface="微軟正黑體" panose="020B0604030504040204" pitchFamily="34" charset="-120"/>
              </a:rPr>
              <a:t>OS</a:t>
            </a:r>
            <a:endParaRPr lang="zh-TW" altLang="en-US" sz="5000" b="1" dirty="0" smtClean="0">
              <a:solidFill>
                <a:srgbClr val="C00000"/>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438150" y="3086100"/>
            <a:ext cx="5067300" cy="1631216"/>
          </a:xfrm>
          <a:prstGeom prst="rect">
            <a:avLst/>
          </a:prstGeom>
        </p:spPr>
        <p:txBody>
          <a:bodyPr wrap="square">
            <a:spAutoFit/>
          </a:bodyPr>
          <a:lstStyle/>
          <a:p>
            <a:pPr algn="ctr"/>
            <a:r>
              <a:rPr lang="zh-TW" altLang="en-US" sz="5000" b="1" dirty="0" smtClean="0">
                <a:solidFill>
                  <a:srgbClr val="C00000"/>
                </a:solidFill>
                <a:latin typeface="微軟正黑體" panose="020B0604030504040204" pitchFamily="34" charset="-120"/>
                <a:ea typeface="微軟正黑體" panose="020B0604030504040204" pitchFamily="34" charset="-120"/>
              </a:rPr>
              <a:t>第一次的</a:t>
            </a:r>
            <a:r>
              <a:rPr lang="en-US" altLang="zh-TW" sz="5000" b="1" dirty="0" smtClean="0">
                <a:solidFill>
                  <a:srgbClr val="C00000"/>
                </a:solidFill>
                <a:latin typeface="微軟正黑體" panose="020B0604030504040204" pitchFamily="34" charset="-120"/>
                <a:ea typeface="微軟正黑體" panose="020B0604030504040204" pitchFamily="34" charset="-120"/>
              </a:rPr>
              <a:t>APP</a:t>
            </a:r>
          </a:p>
          <a:p>
            <a:pPr algn="ctr"/>
            <a:r>
              <a:rPr lang="en-US" altLang="zh-TW" sz="5000" b="1" dirty="0" smtClean="0">
                <a:solidFill>
                  <a:srgbClr val="C00000"/>
                </a:solidFill>
                <a:latin typeface="微軟正黑體" panose="020B0604030504040204" pitchFamily="34" charset="-120"/>
                <a:ea typeface="微軟正黑體" panose="020B0604030504040204" pitchFamily="34" charset="-120"/>
              </a:rPr>
              <a:t>Win CE</a:t>
            </a:r>
            <a:endParaRPr lang="zh-TW" altLang="en-US" sz="5000" b="1" dirty="0" smtClean="0">
              <a:solidFill>
                <a:srgbClr val="C00000"/>
              </a:solidFill>
              <a:latin typeface="微軟正黑體" panose="020B0604030504040204" pitchFamily="34" charset="-120"/>
              <a:ea typeface="微軟正黑體" panose="020B0604030504040204" pitchFamily="34" charset="-120"/>
            </a:endParaRPr>
          </a:p>
        </p:txBody>
      </p:sp>
      <p:sp>
        <p:nvSpPr>
          <p:cNvPr id="11" name="矩形 10"/>
          <p:cNvSpPr/>
          <p:nvPr/>
        </p:nvSpPr>
        <p:spPr>
          <a:xfrm>
            <a:off x="657225" y="1381125"/>
            <a:ext cx="3952875" cy="600075"/>
          </a:xfrm>
          <a:prstGeom prst="rect">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010" name="Picture 2" descr="http://cdn3.techbang.com.tw/system/excerpt_images/16915/original/309e417472b8a51740493e13034e96ef.png?1392266685"/>
          <p:cNvPicPr>
            <a:picLocks noChangeAspect="1" noChangeArrowheads="1"/>
          </p:cNvPicPr>
          <p:nvPr/>
        </p:nvPicPr>
        <p:blipFill>
          <a:blip r:embed="rId5"/>
          <a:srcRect/>
          <a:stretch>
            <a:fillRect/>
          </a:stretch>
        </p:blipFill>
        <p:spPr bwMode="auto">
          <a:xfrm>
            <a:off x="5813425" y="1123950"/>
            <a:ext cx="2700000" cy="180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par>
                                <p:cTn id="18" presetID="8" presetClass="entr" presetSubtype="16" fill="hold" nodeType="withEffect">
                                  <p:stCondLst>
                                    <p:cond delay="0"/>
                                  </p:stCondLst>
                                  <p:childTnLst>
                                    <p:set>
                                      <p:cBhvr>
                                        <p:cTn id="19" dur="1" fill="hold">
                                          <p:stCondLst>
                                            <p:cond delay="0"/>
                                          </p:stCondLst>
                                        </p:cTn>
                                        <p:tgtEl>
                                          <p:spTgt spid="43010"/>
                                        </p:tgtEl>
                                        <p:attrNameLst>
                                          <p:attrName>style.visibility</p:attrName>
                                        </p:attrNameLst>
                                      </p:cBhvr>
                                      <p:to>
                                        <p:strVal val="visible"/>
                                      </p:to>
                                    </p:set>
                                    <p:animEffect transition="in" filter="diamond(in)">
                                      <p:cBhvr>
                                        <p:cTn id="20" dur="2000"/>
                                        <p:tgtEl>
                                          <p:spTgt spid="43010"/>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amond(in)">
                                      <p:cBhvr>
                                        <p:cTn id="25" dur="2000"/>
                                        <p:tgtEl>
                                          <p:spTgt spid="11"/>
                                        </p:tgtEl>
                                      </p:cBhvr>
                                    </p:animEffect>
                                  </p:childTnLst>
                                </p:cTn>
                              </p:par>
                              <p:par>
                                <p:cTn id="26" presetID="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0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027"/>
                                        </p:tgtEl>
                                        <p:attrNameLst>
                                          <p:attrName>style.visibility</p:attrName>
                                        </p:attrNameLst>
                                      </p:cBhvr>
                                      <p:to>
                                        <p:strVal val="visible"/>
                                      </p:to>
                                    </p:set>
                                    <p:animEffect transition="in" filter="fade">
                                      <p:cBhvr>
                                        <p:cTn id="37" dur="2000"/>
                                        <p:tgtEl>
                                          <p:spTgt spid="1027"/>
                                        </p:tgtEl>
                                      </p:cBhvr>
                                    </p:animEffect>
                                  </p:childTnLst>
                                </p:cTn>
                              </p:par>
                              <p:par>
                                <p:cTn id="38" presetID="2" presetClass="exit" presetSubtype="8" fill="hold" grpId="1" nodeType="withEffect">
                                  <p:stCondLst>
                                    <p:cond delay="0"/>
                                  </p:stCondLst>
                                  <p:childTnLst>
                                    <p:anim calcmode="lin" valueType="num">
                                      <p:cBhvr additive="base">
                                        <p:cTn id="39" dur="500"/>
                                        <p:tgtEl>
                                          <p:spTgt spid="10"/>
                                        </p:tgtEl>
                                        <p:attrNameLst>
                                          <p:attrName>ppt_x</p:attrName>
                                        </p:attrNameLst>
                                      </p:cBhvr>
                                      <p:tavLst>
                                        <p:tav tm="0">
                                          <p:val>
                                            <p:strVal val="ppt_x"/>
                                          </p:val>
                                        </p:tav>
                                        <p:tav tm="100000">
                                          <p:val>
                                            <p:strVal val="0-ppt_w/2"/>
                                          </p:val>
                                        </p:tav>
                                      </p:tavLst>
                                    </p:anim>
                                    <p:anim calcmode="lin" valueType="num">
                                      <p:cBhvr additive="base">
                                        <p:cTn id="40" dur="500"/>
                                        <p:tgtEl>
                                          <p:spTgt spid="10"/>
                                        </p:tgtEl>
                                        <p:attrNameLst>
                                          <p:attrName>ppt_y</p:attrName>
                                        </p:attrNameLst>
                                      </p:cBhvr>
                                      <p:tavLst>
                                        <p:tav tm="0">
                                          <p:val>
                                            <p:strVal val="ppt_y"/>
                                          </p:val>
                                        </p:tav>
                                        <p:tav tm="100000">
                                          <p:val>
                                            <p:strVal val="ppt_y"/>
                                          </p:val>
                                        </p:tav>
                                      </p:tavLst>
                                    </p:anim>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0" grpId="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Part </a:t>
            </a:r>
            <a:r>
              <a:rPr lang="en-US" altLang="zh-TW" dirty="0" smtClean="0"/>
              <a:t>4</a:t>
            </a:r>
            <a:r>
              <a:rPr lang="zh-TW" altLang="en-US" dirty="0" smtClean="0"/>
              <a:t> </a:t>
            </a:r>
            <a:r>
              <a:rPr lang="zh-TW" altLang="en-US" dirty="0" smtClean="0"/>
              <a:t>程式方塊</a:t>
            </a:r>
            <a:endParaRPr lang="zh-TW" altLang="en-US" dirty="0"/>
          </a:p>
        </p:txBody>
      </p:sp>
      <p:pic>
        <p:nvPicPr>
          <p:cNvPr id="4098" name="Picture 2"/>
          <p:cNvPicPr>
            <a:picLocks noGrp="1" noChangeAspect="1" noChangeArrowheads="1"/>
          </p:cNvPicPr>
          <p:nvPr>
            <p:ph idx="1"/>
          </p:nvPr>
        </p:nvPicPr>
        <p:blipFill>
          <a:blip r:embed="rId2"/>
          <a:srcRect/>
          <a:stretch>
            <a:fillRect/>
          </a:stretch>
        </p:blipFill>
        <p:spPr bwMode="auto">
          <a:xfrm>
            <a:off x="231775" y="1294209"/>
            <a:ext cx="8705850" cy="47156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Part</a:t>
            </a:r>
            <a:r>
              <a:rPr lang="zh-TW" altLang="en-US" dirty="0" smtClean="0"/>
              <a:t> </a:t>
            </a:r>
            <a:r>
              <a:rPr lang="en-US" altLang="zh-TW" dirty="0" smtClean="0"/>
              <a:t>5</a:t>
            </a:r>
            <a:r>
              <a:rPr lang="zh-TW" altLang="en-US" dirty="0" smtClean="0"/>
              <a:t> </a:t>
            </a:r>
            <a:r>
              <a:rPr lang="en-US" altLang="zh-TW" dirty="0" err="1" smtClean="0"/>
              <a:t>Ui</a:t>
            </a:r>
            <a:r>
              <a:rPr lang="zh-TW" altLang="en-US" dirty="0" smtClean="0"/>
              <a:t>介面</a:t>
            </a:r>
            <a:endParaRPr lang="zh-TW" altLang="en-US" dirty="0"/>
          </a:p>
        </p:txBody>
      </p:sp>
      <p:pic>
        <p:nvPicPr>
          <p:cNvPr id="5122" name="Picture 2"/>
          <p:cNvPicPr>
            <a:picLocks noGrp="1" noChangeAspect="1" noChangeArrowheads="1"/>
          </p:cNvPicPr>
          <p:nvPr>
            <p:ph idx="1"/>
          </p:nvPr>
        </p:nvPicPr>
        <p:blipFill>
          <a:blip r:embed="rId2"/>
          <a:srcRect/>
          <a:stretch>
            <a:fillRect/>
          </a:stretch>
        </p:blipFill>
        <p:spPr bwMode="auto">
          <a:xfrm>
            <a:off x="220663" y="1295764"/>
            <a:ext cx="8726487" cy="47268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Part </a:t>
            </a:r>
            <a:r>
              <a:rPr lang="en-US" altLang="zh-TW" dirty="0" smtClean="0"/>
              <a:t>5</a:t>
            </a:r>
            <a:r>
              <a:rPr lang="zh-TW" altLang="en-US" dirty="0" smtClean="0"/>
              <a:t> </a:t>
            </a:r>
            <a:r>
              <a:rPr lang="zh-TW" altLang="en-US" dirty="0" smtClean="0"/>
              <a:t>程式方塊</a:t>
            </a:r>
            <a:endParaRPr lang="zh-TW" altLang="en-US" dirty="0"/>
          </a:p>
        </p:txBody>
      </p:sp>
      <p:pic>
        <p:nvPicPr>
          <p:cNvPr id="6146" name="Picture 2"/>
          <p:cNvPicPr>
            <a:picLocks noGrp="1" noChangeAspect="1" noChangeArrowheads="1"/>
          </p:cNvPicPr>
          <p:nvPr>
            <p:ph idx="1"/>
          </p:nvPr>
        </p:nvPicPr>
        <p:blipFill>
          <a:blip r:embed="rId2"/>
          <a:srcRect/>
          <a:stretch>
            <a:fillRect/>
          </a:stretch>
        </p:blipFill>
        <p:spPr bwMode="auto">
          <a:xfrm>
            <a:off x="219075" y="1294209"/>
            <a:ext cx="8705850" cy="47156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Part</a:t>
            </a:r>
            <a:r>
              <a:rPr lang="zh-TW" altLang="en-US" dirty="0" smtClean="0"/>
              <a:t> </a:t>
            </a:r>
            <a:r>
              <a:rPr lang="en-US" altLang="zh-TW" dirty="0" smtClean="0"/>
              <a:t>6</a:t>
            </a:r>
            <a:r>
              <a:rPr lang="zh-TW" altLang="en-US" dirty="0" smtClean="0"/>
              <a:t> </a:t>
            </a:r>
            <a:r>
              <a:rPr lang="en-US" altLang="zh-TW" dirty="0" err="1" smtClean="0"/>
              <a:t>Ui</a:t>
            </a:r>
            <a:r>
              <a:rPr lang="zh-TW" altLang="en-US" dirty="0" smtClean="0"/>
              <a:t>介面</a:t>
            </a:r>
            <a:endParaRPr lang="zh-TW" altLang="en-US" dirty="0"/>
          </a:p>
        </p:txBody>
      </p:sp>
      <p:pic>
        <p:nvPicPr>
          <p:cNvPr id="7170" name="Picture 2"/>
          <p:cNvPicPr>
            <a:picLocks noGrp="1" noChangeAspect="1" noChangeArrowheads="1"/>
          </p:cNvPicPr>
          <p:nvPr>
            <p:ph idx="1"/>
          </p:nvPr>
        </p:nvPicPr>
        <p:blipFill>
          <a:blip r:embed="rId2"/>
          <a:srcRect/>
          <a:stretch>
            <a:fillRect/>
          </a:stretch>
        </p:blipFill>
        <p:spPr bwMode="auto">
          <a:xfrm>
            <a:off x="220663" y="1295764"/>
            <a:ext cx="8726487" cy="47268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Part </a:t>
            </a:r>
            <a:r>
              <a:rPr lang="en-US" altLang="zh-TW" dirty="0" smtClean="0"/>
              <a:t>6</a:t>
            </a:r>
            <a:r>
              <a:rPr lang="zh-TW" altLang="en-US" dirty="0" smtClean="0"/>
              <a:t> </a:t>
            </a:r>
            <a:r>
              <a:rPr lang="zh-TW" altLang="en-US" dirty="0" smtClean="0"/>
              <a:t>程式方塊</a:t>
            </a:r>
            <a:endParaRPr lang="zh-TW" altLang="en-US" dirty="0"/>
          </a:p>
        </p:txBody>
      </p:sp>
      <p:pic>
        <p:nvPicPr>
          <p:cNvPr id="8194" name="Picture 2"/>
          <p:cNvPicPr>
            <a:picLocks noGrp="1" noChangeAspect="1" noChangeArrowheads="1"/>
          </p:cNvPicPr>
          <p:nvPr>
            <p:ph idx="1"/>
          </p:nvPr>
        </p:nvPicPr>
        <p:blipFill>
          <a:blip r:embed="rId2"/>
          <a:srcRect/>
          <a:stretch>
            <a:fillRect/>
          </a:stretch>
        </p:blipFill>
        <p:spPr bwMode="auto">
          <a:xfrm>
            <a:off x="219075" y="1294209"/>
            <a:ext cx="8705850" cy="47156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Android</a:t>
            </a:r>
            <a:r>
              <a:rPr lang="zh-TW" altLang="en-US" dirty="0" smtClean="0"/>
              <a:t> 與</a:t>
            </a:r>
            <a:r>
              <a:rPr lang="en-US" altLang="zh-TW" dirty="0" smtClean="0"/>
              <a:t> </a:t>
            </a:r>
            <a:r>
              <a:rPr lang="en-US" altLang="zh-TW" dirty="0" err="1" smtClean="0"/>
              <a:t>ios</a:t>
            </a:r>
            <a:endParaRPr lang="zh-TW" altLang="en-US" dirty="0"/>
          </a:p>
        </p:txBody>
      </p:sp>
      <p:sp>
        <p:nvSpPr>
          <p:cNvPr id="3" name="內容版面配置區 2"/>
          <p:cNvSpPr>
            <a:spLocks noGrp="1"/>
          </p:cNvSpPr>
          <p:nvPr>
            <p:ph idx="1"/>
          </p:nvPr>
        </p:nvSpPr>
        <p:spPr/>
        <p:txBody>
          <a:bodyPr/>
          <a:lstStyle/>
          <a:p>
            <a:r>
              <a:rPr lang="en-US" altLang="zh-TW" dirty="0" smtClean="0"/>
              <a:t>Android </a:t>
            </a:r>
            <a:r>
              <a:rPr lang="zh-TW" altLang="en-US" dirty="0" smtClean="0"/>
              <a:t>還是</a:t>
            </a:r>
            <a:r>
              <a:rPr lang="en-US" altLang="zh-TW" dirty="0" smtClean="0"/>
              <a:t> </a:t>
            </a:r>
            <a:r>
              <a:rPr lang="en-US" altLang="zh-TW" dirty="0" err="1" smtClean="0"/>
              <a:t>ios</a:t>
            </a:r>
            <a:r>
              <a:rPr lang="en-US" altLang="zh-TW" dirty="0" smtClean="0"/>
              <a:t>  </a:t>
            </a:r>
            <a:r>
              <a:rPr lang="zh-TW" altLang="en-US" dirty="0" smtClean="0"/>
              <a:t>呢</a:t>
            </a:r>
            <a:r>
              <a:rPr lang="en-US" altLang="zh-TW" dirty="0" smtClean="0"/>
              <a:t>?</a:t>
            </a:r>
            <a:endParaRPr lang="zh-TW" altLang="en-US" dirty="0"/>
          </a:p>
        </p:txBody>
      </p:sp>
      <p:sp>
        <p:nvSpPr>
          <p:cNvPr id="40964" name="AutoShape 4" descr="「android ios」的圖片搜尋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40966" name="AutoShape 6" descr="「android ios」的圖片搜尋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40968" name="AutoShape 8" descr="「android ios」的圖片搜尋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40970" name="Picture 10" descr="http://playsmart.fr/wp-content/uploads/2014/05/iOS-+-Android.png"/>
          <p:cNvPicPr>
            <a:picLocks noChangeAspect="1" noChangeArrowheads="1"/>
          </p:cNvPicPr>
          <p:nvPr/>
        </p:nvPicPr>
        <p:blipFill>
          <a:blip r:embed="rId2"/>
          <a:srcRect/>
          <a:stretch>
            <a:fillRect/>
          </a:stretch>
        </p:blipFill>
        <p:spPr bwMode="auto">
          <a:xfrm>
            <a:off x="822325" y="2217737"/>
            <a:ext cx="7385806" cy="36000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40970"/>
                                        </p:tgtEl>
                                        <p:attrNameLst>
                                          <p:attrName>style.visibility</p:attrName>
                                        </p:attrNameLst>
                                      </p:cBhvr>
                                      <p:to>
                                        <p:strVal val="visible"/>
                                      </p:to>
                                    </p:set>
                                    <p:animEffect transition="in" filter="diamond(in)">
                                      <p:cBhvr>
                                        <p:cTn id="7" dur="2000"/>
                                        <p:tgtEl>
                                          <p:spTgt spid="40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Android</a:t>
            </a:r>
            <a:r>
              <a:rPr lang="zh-TW" altLang="en-US" dirty="0" smtClean="0"/>
              <a:t> 與</a:t>
            </a:r>
            <a:r>
              <a:rPr lang="en-US" altLang="zh-TW" dirty="0" smtClean="0"/>
              <a:t> </a:t>
            </a:r>
            <a:r>
              <a:rPr lang="en-US" altLang="zh-TW" dirty="0" err="1" smtClean="0"/>
              <a:t>ios</a:t>
            </a:r>
            <a:endParaRPr lang="zh-TW" altLang="en-US" dirty="0"/>
          </a:p>
        </p:txBody>
      </p:sp>
      <p:sp>
        <p:nvSpPr>
          <p:cNvPr id="3" name="內容版面配置區 2"/>
          <p:cNvSpPr>
            <a:spLocks noGrp="1"/>
          </p:cNvSpPr>
          <p:nvPr>
            <p:ph idx="1"/>
          </p:nvPr>
        </p:nvSpPr>
        <p:spPr/>
        <p:txBody>
          <a:bodyPr/>
          <a:lstStyle/>
          <a:p>
            <a:r>
              <a:rPr lang="en-US" altLang="zh-TW" dirty="0" smtClean="0"/>
              <a:t>Android</a:t>
            </a:r>
            <a:r>
              <a:rPr lang="zh-TW" altLang="en-US" dirty="0" smtClean="0"/>
              <a:t> 的優勢</a:t>
            </a:r>
            <a:endParaRPr lang="en-US" altLang="zh-TW" dirty="0" smtClean="0"/>
          </a:p>
        </p:txBody>
      </p:sp>
      <p:sp>
        <p:nvSpPr>
          <p:cNvPr id="32770" name="AutoShape 2" descr="「IOS」的圖片搜尋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32772" name="AutoShape 4" descr="「IOS」的圖片搜尋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32774" name="AutoShape 6" descr="「IOS」的圖片搜尋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32776" name="AutoShape 8" descr="「IOS」的圖片搜尋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39938" name="Picture 2" descr="「android ios」的圖片搜尋結果"/>
          <p:cNvPicPr>
            <a:picLocks noChangeAspect="1" noChangeArrowheads="1"/>
          </p:cNvPicPr>
          <p:nvPr/>
        </p:nvPicPr>
        <p:blipFill>
          <a:blip r:embed="rId3"/>
          <a:srcRect/>
          <a:stretch>
            <a:fillRect/>
          </a:stretch>
        </p:blipFill>
        <p:spPr bwMode="auto">
          <a:xfrm>
            <a:off x="2123441" y="2397760"/>
            <a:ext cx="5004687" cy="311912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Android</a:t>
            </a:r>
            <a:r>
              <a:rPr lang="zh-TW" altLang="en-US" dirty="0" smtClean="0"/>
              <a:t> 與 </a:t>
            </a:r>
            <a:r>
              <a:rPr lang="en-US" altLang="zh-TW" dirty="0" err="1" smtClean="0"/>
              <a:t>ios</a:t>
            </a:r>
            <a:r>
              <a:rPr lang="zh-TW" altLang="en-US" dirty="0" smtClean="0"/>
              <a:t> 的價格比較</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descr="Learn APP http://MobileDev.TW&#10;Native App (iOS VS. Android)&#10;21&#10;US$99&#10;US$99&#10;US$99&#10;US$99&#10;US$99&#10;&amp;#x2026;&amp;#x2026;&#10;US$0 US$25&#10; "/>
          <p:cNvPicPr/>
          <p:nvPr/>
        </p:nvPicPr>
        <p:blipFill>
          <a:blip r:embed="rId2"/>
          <a:srcRect l="51209" t="14109" r="46912" b="6020"/>
          <a:stretch>
            <a:fillRect/>
          </a:stretch>
        </p:blipFill>
        <p:spPr bwMode="auto">
          <a:xfrm>
            <a:off x="4697260" y="1119116"/>
            <a:ext cx="162839" cy="5404514"/>
          </a:xfrm>
          <a:prstGeom prst="rect">
            <a:avLst/>
          </a:prstGeom>
          <a:noFill/>
          <a:ln w="9525">
            <a:noFill/>
            <a:miter lim="800000"/>
            <a:headEnd/>
            <a:tailEnd/>
          </a:ln>
        </p:spPr>
      </p:pic>
      <p:pic>
        <p:nvPicPr>
          <p:cNvPr id="5" name="圖片 4" descr="Learn APP http://MobileDev.TW&#10;Native App (iOS VS. Android)&#10;21&#10;US$99&#10;US$99&#10;US$99&#10;US$99&#10;US$99&#10;&amp;#x2026;&amp;#x2026;&#10;US$0 US$25&#10; "/>
          <p:cNvPicPr>
            <a:picLocks noChangeAspect="1"/>
          </p:cNvPicPr>
          <p:nvPr/>
        </p:nvPicPr>
        <p:blipFill>
          <a:blip r:embed="rId2"/>
          <a:srcRect l="35315" t="14109" r="49571" b="69072"/>
          <a:stretch>
            <a:fillRect/>
          </a:stretch>
        </p:blipFill>
        <p:spPr bwMode="auto">
          <a:xfrm>
            <a:off x="1807810" y="1486829"/>
            <a:ext cx="1657338" cy="1440000"/>
          </a:xfrm>
          <a:prstGeom prst="rect">
            <a:avLst/>
          </a:prstGeom>
          <a:noFill/>
          <a:ln w="9525">
            <a:noFill/>
            <a:miter lim="800000"/>
            <a:headEnd/>
            <a:tailEnd/>
          </a:ln>
        </p:spPr>
      </p:pic>
      <p:pic>
        <p:nvPicPr>
          <p:cNvPr id="6" name="圖片 5" descr="Learn APP http://MobileDev.TW&#10;Native App (iOS VS. Android)&#10;21&#10;US$99&#10;US$99&#10;US$99&#10;US$99&#10;US$99&#10;&amp;#x2026;&amp;#x2026;&#10;US$0 US$25&#10; "/>
          <p:cNvPicPr>
            <a:picLocks noChangeAspect="1"/>
          </p:cNvPicPr>
          <p:nvPr/>
        </p:nvPicPr>
        <p:blipFill>
          <a:blip r:embed="rId2"/>
          <a:srcRect l="69963" t="14109" r="15208" b="69072"/>
          <a:stretch>
            <a:fillRect/>
          </a:stretch>
        </p:blipFill>
        <p:spPr bwMode="auto">
          <a:xfrm>
            <a:off x="6240163" y="1390389"/>
            <a:ext cx="1626065" cy="1440000"/>
          </a:xfrm>
          <a:prstGeom prst="rect">
            <a:avLst/>
          </a:prstGeom>
          <a:noFill/>
          <a:ln w="9525">
            <a:noFill/>
            <a:miter lim="800000"/>
            <a:headEnd/>
            <a:tailEnd/>
          </a:ln>
        </p:spPr>
      </p:pic>
      <p:pic>
        <p:nvPicPr>
          <p:cNvPr id="7" name="圖片 6" descr="Learn APP http://MobileDev.TW&#10;Native App (iOS VS. Android)&#10;21&#10;US$99&#10;US$99&#10;US$99&#10;US$99&#10;US$99&#10;&amp;#x2026;&amp;#x2026;&#10;US$0 US$25&#10; "/>
          <p:cNvPicPr>
            <a:picLocks noChangeAspect="1"/>
          </p:cNvPicPr>
          <p:nvPr/>
        </p:nvPicPr>
        <p:blipFill>
          <a:blip r:embed="rId2"/>
          <a:srcRect l="53623" t="30860" b="31561"/>
          <a:stretch>
            <a:fillRect/>
          </a:stretch>
        </p:blipFill>
        <p:spPr bwMode="auto">
          <a:xfrm>
            <a:off x="5888916" y="3018772"/>
            <a:ext cx="2276092" cy="1440000"/>
          </a:xfrm>
          <a:prstGeom prst="rect">
            <a:avLst/>
          </a:prstGeom>
          <a:noFill/>
          <a:ln w="9525">
            <a:noFill/>
            <a:miter lim="800000"/>
            <a:headEnd/>
            <a:tailEnd/>
          </a:ln>
        </p:spPr>
      </p:pic>
      <p:pic>
        <p:nvPicPr>
          <p:cNvPr id="8" name="圖片 7" descr="Learn APP http://MobileDev.TW&#10;Native App (iOS VS. Android)&#10;21&#10;US$99&#10;US$99&#10;US$99&#10;US$99&#10;US$99&#10;&amp;#x2026;&amp;#x2026;&#10;US$0 US$25&#10; "/>
          <p:cNvPicPr>
            <a:picLocks noChangeAspect="1"/>
          </p:cNvPicPr>
          <p:nvPr/>
        </p:nvPicPr>
        <p:blipFill>
          <a:blip r:embed="rId2"/>
          <a:srcRect l="53642" t="68624" b="6020"/>
          <a:stretch>
            <a:fillRect/>
          </a:stretch>
        </p:blipFill>
        <p:spPr bwMode="auto">
          <a:xfrm>
            <a:off x="5260931" y="4784942"/>
            <a:ext cx="3371893" cy="1440000"/>
          </a:xfrm>
          <a:prstGeom prst="rect">
            <a:avLst/>
          </a:prstGeom>
          <a:noFill/>
          <a:ln w="9525">
            <a:noFill/>
            <a:miter lim="800000"/>
            <a:headEnd/>
            <a:tailEnd/>
          </a:ln>
        </p:spPr>
      </p:pic>
      <p:pic>
        <p:nvPicPr>
          <p:cNvPr id="9" name="圖片 8" descr="Learn APP http://MobileDev.TW&#10;Native App (iOS VS. Android)&#10;21&#10;US$99&#10;US$99&#10;US$99&#10;US$99&#10;US$99&#10;&amp;#x2026;&amp;#x2026;&#10;US$0 US$25&#10; "/>
          <p:cNvPicPr>
            <a:picLocks noChangeAspect="1"/>
          </p:cNvPicPr>
          <p:nvPr/>
        </p:nvPicPr>
        <p:blipFill>
          <a:blip r:embed="rId2"/>
          <a:srcRect t="68069" r="48526" b="6020"/>
          <a:stretch>
            <a:fillRect/>
          </a:stretch>
        </p:blipFill>
        <p:spPr bwMode="auto">
          <a:xfrm>
            <a:off x="712333" y="4822520"/>
            <a:ext cx="3663784" cy="1440000"/>
          </a:xfrm>
          <a:prstGeom prst="rect">
            <a:avLst/>
          </a:prstGeom>
          <a:noFill/>
          <a:ln w="9525">
            <a:noFill/>
            <a:miter lim="800000"/>
            <a:headEnd/>
            <a:tailEnd/>
          </a:ln>
        </p:spPr>
      </p:pic>
      <p:pic>
        <p:nvPicPr>
          <p:cNvPr id="10" name="圖片 9" descr="Learn APP http://MobileDev.TW&#10;Native App (iOS VS. Android)&#10;21&#10;US$99&#10;US$99&#10;US$99&#10;US$99&#10;US$99&#10;&amp;#x2026;&amp;#x2026;&#10;US$0 US$25&#10; "/>
          <p:cNvPicPr>
            <a:picLocks noChangeAspect="1"/>
          </p:cNvPicPr>
          <p:nvPr/>
        </p:nvPicPr>
        <p:blipFill>
          <a:blip r:embed="rId2"/>
          <a:srcRect l="1609" t="31045" r="48670" b="31561"/>
          <a:stretch>
            <a:fillRect/>
          </a:stretch>
        </p:blipFill>
        <p:spPr bwMode="auto">
          <a:xfrm>
            <a:off x="1302708" y="3093929"/>
            <a:ext cx="2452277" cy="1440000"/>
          </a:xfrm>
          <a:prstGeom prst="rect">
            <a:avLst/>
          </a:prstGeom>
          <a:noFill/>
          <a:ln w="9525">
            <a:noFill/>
            <a:miter lim="800000"/>
            <a:headEnd/>
            <a:tailEnd/>
          </a:ln>
        </p:spPr>
      </p:pic>
      <p:sp>
        <p:nvSpPr>
          <p:cNvPr id="12" name="文字方塊 11"/>
          <p:cNvSpPr txBox="1"/>
          <p:nvPr/>
        </p:nvSpPr>
        <p:spPr>
          <a:xfrm>
            <a:off x="193515" y="4927003"/>
            <a:ext cx="569387" cy="1349087"/>
          </a:xfrm>
          <a:prstGeom prst="rect">
            <a:avLst/>
          </a:prstGeom>
          <a:noFill/>
        </p:spPr>
        <p:txBody>
          <a:bodyPr vert="eaVert" wrap="none" rtlCol="0">
            <a:spAutoFit/>
          </a:bodyPr>
          <a:lstStyle/>
          <a:p>
            <a:r>
              <a:rPr lang="zh-TW" altLang="en-US" sz="2500" b="1" dirty="0" smtClean="0">
                <a:solidFill>
                  <a:srgbClr val="FF0000"/>
                </a:solidFill>
              </a:rPr>
              <a:t>上架費用</a:t>
            </a:r>
            <a:endParaRPr lang="zh-TW" altLang="en-US" sz="2500" b="1" dirty="0">
              <a:solidFill>
                <a:srgbClr val="FF0000"/>
              </a:solidFill>
            </a:endParaRPr>
          </a:p>
        </p:txBody>
      </p:sp>
      <p:sp>
        <p:nvSpPr>
          <p:cNvPr id="13" name="文字方塊 12"/>
          <p:cNvSpPr txBox="1"/>
          <p:nvPr/>
        </p:nvSpPr>
        <p:spPr>
          <a:xfrm>
            <a:off x="216868" y="3153784"/>
            <a:ext cx="569387" cy="1349087"/>
          </a:xfrm>
          <a:prstGeom prst="rect">
            <a:avLst/>
          </a:prstGeom>
          <a:noFill/>
        </p:spPr>
        <p:txBody>
          <a:bodyPr vert="eaVert" wrap="none" rtlCol="0">
            <a:spAutoFit/>
          </a:bodyPr>
          <a:lstStyle/>
          <a:p>
            <a:r>
              <a:rPr lang="zh-TW" altLang="en-US" sz="2500" b="1" dirty="0" smtClean="0">
                <a:solidFill>
                  <a:srgbClr val="FF0000"/>
                </a:solidFill>
              </a:rPr>
              <a:t>開發軟體</a:t>
            </a:r>
            <a:endParaRPr lang="zh-TW" altLang="en-US" sz="2500" b="1" dirty="0">
              <a:solidFill>
                <a:srgbClr val="FF0000"/>
              </a:solidFill>
            </a:endParaRPr>
          </a:p>
        </p:txBody>
      </p:sp>
      <p:sp>
        <p:nvSpPr>
          <p:cNvPr id="14" name="文字方塊 13"/>
          <p:cNvSpPr txBox="1"/>
          <p:nvPr/>
        </p:nvSpPr>
        <p:spPr>
          <a:xfrm>
            <a:off x="206111" y="1357257"/>
            <a:ext cx="569387" cy="1349087"/>
          </a:xfrm>
          <a:prstGeom prst="rect">
            <a:avLst/>
          </a:prstGeom>
          <a:noFill/>
        </p:spPr>
        <p:txBody>
          <a:bodyPr vert="eaVert" wrap="none" rtlCol="0">
            <a:spAutoFit/>
          </a:bodyPr>
          <a:lstStyle/>
          <a:p>
            <a:r>
              <a:rPr lang="zh-TW" altLang="en-US" sz="2500" b="1" dirty="0" smtClean="0">
                <a:solidFill>
                  <a:srgbClr val="FF0000"/>
                </a:solidFill>
              </a:rPr>
              <a:t>開發環境</a:t>
            </a:r>
            <a:endParaRPr lang="zh-TW" altLang="en-US" sz="2500" b="1" dirty="0">
              <a:solidFill>
                <a:srgbClr val="FF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很多</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App</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了</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為什麼還要自己寫？</a:t>
            </a:r>
            <a:endParaRPr lang="zh-TW" altLang="en-US" dirty="0"/>
          </a:p>
        </p:txBody>
      </p:sp>
      <p:pic>
        <p:nvPicPr>
          <p:cNvPr id="5" name="圖片 4" descr="&amp;#x5E02;&amp;#x96C6;&amp;#x4E0A;&amp;#x5DF2;&amp;#x7D93;&amp;#x6709;&amp;#x5F88;&amp;#x591A;App &#10;&amp;#x70BA;&amp;#x4EC0;&amp;#x9EBC;&amp;#x9084;&amp;#x8981;&amp;#x81EA;&amp;#x5D..."/>
          <p:cNvPicPr/>
          <p:nvPr/>
        </p:nvPicPr>
        <p:blipFill>
          <a:blip r:embed="rId3"/>
          <a:srcRect/>
          <a:stretch>
            <a:fillRect/>
          </a:stretch>
        </p:blipFill>
        <p:spPr bwMode="auto">
          <a:xfrm>
            <a:off x="508000" y="1237871"/>
            <a:ext cx="8215085" cy="5409671"/>
          </a:xfrm>
          <a:prstGeom prst="rect">
            <a:avLst/>
          </a:prstGeom>
          <a:noFill/>
          <a:ln w="9525">
            <a:noFill/>
            <a:miter lim="800000"/>
            <a:headEnd/>
            <a:tailEnd/>
          </a:ln>
        </p:spPr>
      </p:pic>
      <p:sp>
        <p:nvSpPr>
          <p:cNvPr id="10" name="內容版面配置區 9"/>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xmlns="" val="268512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1+ppt_w/2"/>
                                          </p:val>
                                        </p:tav>
                                      </p:tavLst>
                                    </p:anim>
                                    <p:anim calcmode="lin" valueType="num">
                                      <p:cBhvr additive="base">
                                        <p:cTn id="7" dur="500"/>
                                        <p:tgtEl>
                                          <p:spTgt spid="5"/>
                                        </p:tgtEl>
                                        <p:attrNameLst>
                                          <p:attrName>ppt_y</p:attrName>
                                        </p:attrNameLst>
                                      </p:cBhvr>
                                      <p:tavLst>
                                        <p:tav tm="0">
                                          <p:val>
                                            <p:strVal val="ppt_y"/>
                                          </p:val>
                                        </p:tav>
                                        <p:tav tm="100000">
                                          <p:val>
                                            <p:strVal val="ppt_y"/>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很多</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App</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了</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為什麼還要自己寫？</a:t>
            </a:r>
            <a:endParaRPr lang="zh-TW" altLang="en-US" dirty="0"/>
          </a:p>
        </p:txBody>
      </p:sp>
      <p:pic>
        <p:nvPicPr>
          <p:cNvPr id="7" name="Picture 4" descr="C:\Users\IT_NB01\Pictures\MAKE 3\手機畫面\Screenshot_2015-07-24-16-41-20.png"/>
          <p:cNvPicPr>
            <a:picLocks noChangeAspect="1" noChangeArrowheads="1"/>
          </p:cNvPicPr>
          <p:nvPr/>
        </p:nvPicPr>
        <p:blipFill>
          <a:blip r:embed="rId3" cstate="print"/>
          <a:srcRect/>
          <a:stretch>
            <a:fillRect/>
          </a:stretch>
        </p:blipFill>
        <p:spPr bwMode="auto">
          <a:xfrm>
            <a:off x="5312770" y="3847602"/>
            <a:ext cx="1620000" cy="2880000"/>
          </a:xfrm>
          <a:prstGeom prst="rect">
            <a:avLst/>
          </a:prstGeom>
          <a:noFill/>
        </p:spPr>
      </p:pic>
      <p:sp>
        <p:nvSpPr>
          <p:cNvPr id="8" name="內容版面配置區 2"/>
          <p:cNvSpPr>
            <a:spLocks noGrp="1"/>
          </p:cNvSpPr>
          <p:nvPr>
            <p:ph idx="1"/>
          </p:nvPr>
        </p:nvSpPr>
        <p:spPr>
          <a:xfrm>
            <a:off x="628650" y="1476035"/>
            <a:ext cx="7886700" cy="4351338"/>
          </a:xfrm>
        </p:spPr>
        <p:txBody>
          <a:bodyPr/>
          <a:lstStyle/>
          <a:p>
            <a:r>
              <a:rPr lang="en-US" altLang="zh-TW" dirty="0" smtClean="0"/>
              <a:t>UI</a:t>
            </a:r>
            <a:r>
              <a:rPr lang="zh-TW" altLang="en-US" dirty="0" smtClean="0"/>
              <a:t>介面自己設計</a:t>
            </a:r>
            <a:endParaRPr lang="en-US" altLang="zh-TW" dirty="0" smtClean="0"/>
          </a:p>
          <a:p>
            <a:r>
              <a:rPr lang="zh-TW" altLang="en-US" dirty="0" smtClean="0"/>
              <a:t>需要的功能自己編譯</a:t>
            </a:r>
            <a:endParaRPr lang="en-US" altLang="zh-TW" dirty="0" smtClean="0"/>
          </a:p>
          <a:p>
            <a:r>
              <a:rPr lang="zh-TW" altLang="en-US" dirty="0" smtClean="0"/>
              <a:t>做自己想用的</a:t>
            </a:r>
            <a:r>
              <a:rPr lang="en-US" altLang="zh-TW" dirty="0" smtClean="0"/>
              <a:t>APP</a:t>
            </a:r>
          </a:p>
          <a:p>
            <a:r>
              <a:rPr lang="zh-TW" altLang="en-US" dirty="0" smtClean="0"/>
              <a:t>獨特性</a:t>
            </a:r>
            <a:endParaRPr lang="en-US" altLang="zh-TW" dirty="0" smtClean="0"/>
          </a:p>
          <a:p>
            <a:endParaRPr lang="en-US" altLang="zh-TW" dirty="0" smtClean="0"/>
          </a:p>
          <a:p>
            <a:endParaRPr lang="en-US" altLang="zh-TW" dirty="0" smtClean="0"/>
          </a:p>
        </p:txBody>
      </p:sp>
      <p:pic>
        <p:nvPicPr>
          <p:cNvPr id="2050" name="Picture 2"/>
          <p:cNvPicPr>
            <a:picLocks noChangeAspect="1" noChangeArrowheads="1"/>
          </p:cNvPicPr>
          <p:nvPr/>
        </p:nvPicPr>
        <p:blipFill>
          <a:blip r:embed="rId4"/>
          <a:srcRect l="18204" t="16140" r="32741" b="30986"/>
          <a:stretch>
            <a:fillRect/>
          </a:stretch>
        </p:blipFill>
        <p:spPr bwMode="auto">
          <a:xfrm>
            <a:off x="5273234" y="1152524"/>
            <a:ext cx="3099240" cy="2419351"/>
          </a:xfrm>
          <a:prstGeom prst="rect">
            <a:avLst/>
          </a:prstGeom>
          <a:noFill/>
          <a:ln w="9525">
            <a:noFill/>
            <a:miter lim="800000"/>
            <a:headEnd/>
            <a:tailEnd/>
          </a:ln>
          <a:effectLst/>
        </p:spPr>
      </p:pic>
      <p:pic>
        <p:nvPicPr>
          <p:cNvPr id="10" name="Picture 1" descr="C:\Users\IT_NB01\Downloads\小圖.jpg"/>
          <p:cNvPicPr>
            <a:picLocks noChangeAspect="1" noChangeArrowheads="1"/>
          </p:cNvPicPr>
          <p:nvPr/>
        </p:nvPicPr>
        <p:blipFill>
          <a:blip r:embed="rId5"/>
          <a:srcRect/>
          <a:stretch>
            <a:fillRect/>
          </a:stretch>
        </p:blipFill>
        <p:spPr bwMode="auto">
          <a:xfrm>
            <a:off x="7296151" y="5100637"/>
            <a:ext cx="1371429" cy="1440000"/>
          </a:xfrm>
          <a:prstGeom prst="rect">
            <a:avLst/>
          </a:prstGeom>
          <a:noFill/>
        </p:spPr>
      </p:pic>
    </p:spTree>
    <p:extLst>
      <p:ext uri="{BB962C8B-B14F-4D97-AF65-F5344CB8AC3E}">
        <p14:creationId xmlns:p14="http://schemas.microsoft.com/office/powerpoint/2010/main" xmlns="" val="268512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ppt_y"/>
                                          </p:val>
                                        </p:tav>
                                        <p:tav tm="100000">
                                          <p:val>
                                            <p:strVal val="#ppt_y"/>
                                          </p:val>
                                        </p:tav>
                                      </p:tavLst>
                                    </p:anim>
                                  </p:childTnLst>
                                </p:cTn>
                              </p:par>
                              <p:par>
                                <p:cTn id="27" presetID="8" presetClass="entr" presetSubtype="16"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diamond(in)">
                                      <p:cBhvr>
                                        <p:cTn id="29" dur="2000"/>
                                        <p:tgtEl>
                                          <p:spTgt spid="2050"/>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ox(in)">
                                      <p:cBhvr>
                                        <p:cTn id="34" dur="2000"/>
                                        <p:tgtEl>
                                          <p:spTgt spid="7"/>
                                        </p:tgtEl>
                                      </p:cBhvr>
                                    </p:animEffect>
                                  </p:childTnLst>
                                </p:cTn>
                              </p:par>
                              <p:par>
                                <p:cTn id="35" presetID="8" presetClass="entr" presetSubtype="16"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amond(in)">
                                      <p:cBhvr>
                                        <p:cTn id="37" dur="2000"/>
                                        <p:tgtEl>
                                          <p:spTgt spid="7"/>
                                        </p:tgtEl>
                                      </p:cBhvr>
                                    </p:animEffect>
                                  </p:childTnLst>
                                </p:cTn>
                              </p:par>
                              <p:par>
                                <p:cTn id="38" presetID="8" presetClass="entr" presetSubtype="16"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amond(in)">
                                      <p:cBhvr>
                                        <p:cTn id="4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24460</TotalTime>
  <Words>2000</Words>
  <Application>Microsoft Office PowerPoint</Application>
  <PresentationFormat>如螢幕大小 (4:3)</PresentationFormat>
  <Paragraphs>228</Paragraphs>
  <Slides>44</Slides>
  <Notes>21</Notes>
  <HiddenSlides>0</HiddenSlides>
  <MMClips>0</MMClips>
  <ScaleCrop>false</ScaleCrop>
  <HeadingPairs>
    <vt:vector size="4" baseType="variant">
      <vt:variant>
        <vt:lpstr>佈景主題</vt:lpstr>
      </vt:variant>
      <vt:variant>
        <vt:i4>1</vt:i4>
      </vt:variant>
      <vt:variant>
        <vt:lpstr>投影片標題</vt:lpstr>
      </vt:variant>
      <vt:variant>
        <vt:i4>44</vt:i4>
      </vt:variant>
    </vt:vector>
  </HeadingPairs>
  <TitlesOfParts>
    <vt:vector size="45" baseType="lpstr">
      <vt:lpstr>Office 佈景主題</vt:lpstr>
      <vt:lpstr>Maker : APP Inventor </vt:lpstr>
      <vt:lpstr>開始前的準備</vt:lpstr>
      <vt:lpstr>大綱</vt:lpstr>
      <vt:lpstr>手機系統三大主流</vt:lpstr>
      <vt:lpstr>Android 與 ios</vt:lpstr>
      <vt:lpstr>Android 與 ios</vt:lpstr>
      <vt:lpstr>Android 與 ios 的價格比較</vt:lpstr>
      <vt:lpstr>很多App了 為什麼還要自己寫？</vt:lpstr>
      <vt:lpstr>很多App了 為什麼還要自己寫？</vt:lpstr>
      <vt:lpstr>Android  開發軟體介紹</vt:lpstr>
      <vt:lpstr>投影片 11</vt:lpstr>
      <vt:lpstr>EZoApp</vt:lpstr>
      <vt:lpstr>EZoApp</vt:lpstr>
      <vt:lpstr>MIT App Inventor</vt:lpstr>
      <vt:lpstr>Why App Inventor ?</vt:lpstr>
      <vt:lpstr>UI介面介紹</vt:lpstr>
      <vt:lpstr>範例一</vt:lpstr>
      <vt:lpstr>程式方塊介紹</vt:lpstr>
      <vt:lpstr>程式方塊介紹</vt:lpstr>
      <vt:lpstr>範例一</vt:lpstr>
      <vt:lpstr>範例一</vt:lpstr>
      <vt:lpstr>範例一</vt:lpstr>
      <vt:lpstr>範例一</vt:lpstr>
      <vt:lpstr>範例一</vt:lpstr>
      <vt:lpstr>Bluetooth基本介紹</vt:lpstr>
      <vt:lpstr>藍芽應用</vt:lpstr>
      <vt:lpstr>藍芽應用</vt:lpstr>
      <vt:lpstr>APP 應用</vt:lpstr>
      <vt:lpstr>Web App</vt:lpstr>
      <vt:lpstr>Hybrid APP</vt:lpstr>
      <vt:lpstr>手機應用</vt:lpstr>
      <vt:lpstr>Q&amp;A</vt:lpstr>
      <vt:lpstr>Part 1 Ui介面</vt:lpstr>
      <vt:lpstr>Part 1 程式方塊</vt:lpstr>
      <vt:lpstr>Part 2 Ui介面</vt:lpstr>
      <vt:lpstr>Part 2 程式方塊</vt:lpstr>
      <vt:lpstr>Part 3 Ui介面</vt:lpstr>
      <vt:lpstr>Part 3  程式方塊</vt:lpstr>
      <vt:lpstr>Part 4 Ui介面</vt:lpstr>
      <vt:lpstr>Part 4 程式方塊</vt:lpstr>
      <vt:lpstr>Part 5 Ui介面</vt:lpstr>
      <vt:lpstr>Part 5 程式方塊</vt:lpstr>
      <vt:lpstr>Part 6 Ui介面</vt:lpstr>
      <vt:lpstr>Part 6 程式方塊</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MAYZ</dc:creator>
  <cp:lastModifiedBy>IT_NB01</cp:lastModifiedBy>
  <cp:revision>677</cp:revision>
  <dcterms:created xsi:type="dcterms:W3CDTF">2015-03-03T09:58:42Z</dcterms:created>
  <dcterms:modified xsi:type="dcterms:W3CDTF">2015-07-30T06:25:46Z</dcterms:modified>
</cp:coreProperties>
</file>